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6" r:id="rId3"/>
    <p:sldId id="262" r:id="rId4"/>
    <p:sldId id="264" r:id="rId5"/>
    <p:sldId id="267" r:id="rId6"/>
    <p:sldId id="261" r:id="rId7"/>
    <p:sldId id="265" r:id="rId8"/>
    <p:sldId id="263" r:id="rId9"/>
    <p:sldId id="259" r:id="rId10"/>
    <p:sldId id="257" r:id="rId11"/>
    <p:sldId id="258" r:id="rId12"/>
    <p:sldId id="26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C36915-BB7D-52DF-9F32-4040EC179C25}" name="Tita, Joseph" initials="TJ" userId="S::joseph.tita@ubc.ca::5b3f2638-ba6d-4241-a2f1-156c188015a7" providerId="AD"/>
  <p188:author id="{884F6433-AB4B-2DDD-F7FF-B99624E1DDD0}" name="Yasue, Mai" initials="YM" userId="S::mai.yasue@ubc.ca::bbbd2656-80af-430b-8289-bcbb168e72c0" providerId="AD"/>
  <p188:author id="{F1AD80D3-4B80-B1EC-9F4B-66CD8BE73FAE}" name="Kostandy, Mary" initials="KM" userId="S::mary.kostandy@ubc.ca::c02f70c8-7daa-49f1-b9af-2179bff557f3"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p:cViewPr varScale="1">
        <p:scale>
          <a:sx n="95" d="100"/>
          <a:sy n="95" d="100"/>
        </p:scale>
        <p:origin x="68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standy, Mary" userId="c02f70c8-7daa-49f1-b9af-2179bff557f3" providerId="ADAL" clId="{26373804-F196-E743-8707-794AB275FA1A}"/>
    <pc:docChg chg="undo custSel addSld modSld sldOrd">
      <pc:chgData name="Kostandy, Mary" userId="c02f70c8-7daa-49f1-b9af-2179bff557f3" providerId="ADAL" clId="{26373804-F196-E743-8707-794AB275FA1A}" dt="2023-12-06T22:51:23.240" v="14" actId="20577"/>
      <pc:docMkLst>
        <pc:docMk/>
      </pc:docMkLst>
      <pc:sldChg chg="addSp delSp modSp mod ord">
        <pc:chgData name="Kostandy, Mary" userId="c02f70c8-7daa-49f1-b9af-2179bff557f3" providerId="ADAL" clId="{26373804-F196-E743-8707-794AB275FA1A}" dt="2023-12-06T22:51:23.240" v="14" actId="20577"/>
        <pc:sldMkLst>
          <pc:docMk/>
          <pc:sldMk cId="109857222" sldId="256"/>
        </pc:sldMkLst>
        <pc:spChg chg="mod">
          <ac:chgData name="Kostandy, Mary" userId="c02f70c8-7daa-49f1-b9af-2179bff557f3" providerId="ADAL" clId="{26373804-F196-E743-8707-794AB275FA1A}" dt="2023-12-06T22:51:23.240" v="14" actId="20577"/>
          <ac:spMkLst>
            <pc:docMk/>
            <pc:sldMk cId="109857222" sldId="256"/>
            <ac:spMk id="2" creationId="{00000000-0000-0000-0000-000000000000}"/>
          </ac:spMkLst>
        </pc:spChg>
        <pc:spChg chg="del">
          <ac:chgData name="Kostandy, Mary" userId="c02f70c8-7daa-49f1-b9af-2179bff557f3" providerId="ADAL" clId="{26373804-F196-E743-8707-794AB275FA1A}" dt="2023-12-06T22:51:07.646" v="8" actId="478"/>
          <ac:spMkLst>
            <pc:docMk/>
            <pc:sldMk cId="109857222" sldId="256"/>
            <ac:spMk id="3" creationId="{00000000-0000-0000-0000-000000000000}"/>
          </ac:spMkLst>
        </pc:spChg>
        <pc:spChg chg="add del mod">
          <ac:chgData name="Kostandy, Mary" userId="c02f70c8-7daa-49f1-b9af-2179bff557f3" providerId="ADAL" clId="{26373804-F196-E743-8707-794AB275FA1A}" dt="2023-12-06T22:51:10.820" v="9" actId="478"/>
          <ac:spMkLst>
            <pc:docMk/>
            <pc:sldMk cId="109857222" sldId="256"/>
            <ac:spMk id="5" creationId="{BA396AD0-52D7-48C4-2B5F-B0F2E30A6A69}"/>
          </ac:spMkLst>
        </pc:spChg>
      </pc:sldChg>
      <pc:sldChg chg="add">
        <pc:chgData name="Kostandy, Mary" userId="c02f70c8-7daa-49f1-b9af-2179bff557f3" providerId="ADAL" clId="{26373804-F196-E743-8707-794AB275FA1A}" dt="2023-12-06T22:50:51.738" v="3" actId="2890"/>
        <pc:sldMkLst>
          <pc:docMk/>
          <pc:sldMk cId="2743584764" sldId="26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96992-3BF1-46C0-B5A9-09A53402954E}" type="datetimeFigureOut">
              <a:t>12/6/23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1479BE-628C-44F8-8CC2-0F80450D1491}" type="slidenum">
              <a:t>‹#›</a:t>
            </a:fld>
            <a:endParaRPr lang="en-US"/>
          </a:p>
        </p:txBody>
      </p:sp>
    </p:spTree>
    <p:extLst>
      <p:ext uri="{BB962C8B-B14F-4D97-AF65-F5344CB8AC3E}">
        <p14:creationId xmlns:p14="http://schemas.microsoft.com/office/powerpoint/2010/main" val="16922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pbs.org/video/pov-implicit-bias-snacks-and-punishment/?continuousplayautoplay=true"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www.pbs.org/video/pov-implicit-bias-make-friends-tackle-bia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Facilitation Tip on Implicit Biases- Don't let the conversation derail into one about whether this is a valid test and whether or not this means someone is racist. The conversation should focus on this idea that these biases are like smog that surrounds us and regardless of what you think your own progressive perspectives should be... under time pressure we still resort to these biases. </a:t>
            </a:r>
            <a:endParaRPr lang="en-US"/>
          </a:p>
        </p:txBody>
      </p:sp>
      <p:sp>
        <p:nvSpPr>
          <p:cNvPr id="4" name="Slide Number Placeholder 3"/>
          <p:cNvSpPr>
            <a:spLocks noGrp="1"/>
          </p:cNvSpPr>
          <p:nvPr>
            <p:ph type="sldNum" sz="quarter" idx="5"/>
          </p:nvPr>
        </p:nvSpPr>
        <p:spPr/>
        <p:txBody>
          <a:bodyPr/>
          <a:lstStyle/>
          <a:p>
            <a:fld id="{4B1479BE-628C-44F8-8CC2-0F80450D1491}" type="slidenum">
              <a:rPr lang="en-US"/>
              <a:t>10</a:t>
            </a:fld>
            <a:endParaRPr lang="en-US"/>
          </a:p>
        </p:txBody>
      </p:sp>
    </p:spTree>
    <p:extLst>
      <p:ext uri="{BB962C8B-B14F-4D97-AF65-F5344CB8AC3E}">
        <p14:creationId xmlns:p14="http://schemas.microsoft.com/office/powerpoint/2010/main" val="1644216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Additional videos:</a:t>
            </a:r>
          </a:p>
          <a:p>
            <a:pPr marL="171450" indent="-171450">
              <a:lnSpc>
                <a:spcPct val="90000"/>
              </a:lnSpc>
              <a:spcBef>
                <a:spcPts val="1000"/>
              </a:spcBef>
              <a:buFont typeface="Arial"/>
              <a:buChar char="•"/>
            </a:pPr>
            <a:r>
              <a:rPr lang="en-US">
                <a:hlinkClick r:id="rId3">
                  <a:extLst>
                    <a:ext uri="{A12FA001-AC4F-418D-AE19-62706E023703}">
                      <ahyp:hlinkClr xmlns:ahyp="http://schemas.microsoft.com/office/drawing/2018/hyperlinkcolor" val="tx"/>
                    </a:ext>
                  </a:extLst>
                </a:hlinkClick>
              </a:rPr>
              <a:t>https://www.pbs.org/video/pov-implicit-bias-snacks-and-punishment/?continuousplayautoplay=true</a:t>
            </a:r>
            <a:endParaRPr lang="en-US"/>
          </a:p>
          <a:p>
            <a:pPr marL="171450" indent="-171450">
              <a:lnSpc>
                <a:spcPct val="90000"/>
              </a:lnSpc>
              <a:spcBef>
                <a:spcPts val="1000"/>
              </a:spcBef>
              <a:buFont typeface="Arial"/>
              <a:buChar char="•"/>
            </a:pPr>
            <a:endParaRPr lang="en-US"/>
          </a:p>
          <a:p>
            <a:pPr marL="171450" indent="-171450">
              <a:lnSpc>
                <a:spcPct val="90000"/>
              </a:lnSpc>
              <a:spcBef>
                <a:spcPts val="1000"/>
              </a:spcBef>
              <a:buFont typeface="Arial"/>
              <a:buChar char="•"/>
            </a:pPr>
            <a:r>
              <a:rPr lang="en-US">
                <a:hlinkClick r:id="rId4">
                  <a:extLst>
                    <a:ext uri="{A12FA001-AC4F-418D-AE19-62706E023703}">
                      <ahyp:hlinkClr xmlns:ahyp="http://schemas.microsoft.com/office/drawing/2018/hyperlinkcolor" val="tx"/>
                    </a:ext>
                  </a:extLst>
                </a:hlinkClick>
              </a:rPr>
              <a:t>https://www.pbs.org/video/pov-implicit-bias-make-friends-tackle-bias/</a:t>
            </a:r>
            <a:endParaRPr lang="en-US"/>
          </a:p>
        </p:txBody>
      </p:sp>
      <p:sp>
        <p:nvSpPr>
          <p:cNvPr id="4" name="Slide Number Placeholder 3"/>
          <p:cNvSpPr>
            <a:spLocks noGrp="1"/>
          </p:cNvSpPr>
          <p:nvPr>
            <p:ph type="sldNum" sz="quarter" idx="5"/>
          </p:nvPr>
        </p:nvSpPr>
        <p:spPr/>
        <p:txBody>
          <a:bodyPr/>
          <a:lstStyle/>
          <a:p>
            <a:fld id="{4B1479BE-628C-44F8-8CC2-0F80450D1491}" type="slidenum">
              <a:t>12</a:t>
            </a:fld>
            <a:endParaRPr lang="en-US"/>
          </a:p>
        </p:txBody>
      </p:sp>
    </p:spTree>
    <p:extLst>
      <p:ext uri="{BB962C8B-B14F-4D97-AF65-F5344CB8AC3E}">
        <p14:creationId xmlns:p14="http://schemas.microsoft.com/office/powerpoint/2010/main" val="2891508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12/6/23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12/6/23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12/6/23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ted.com/talks/chimamanda_ngozi_adichie_the_danger_of_a_single_story" TargetMode="External"/><Relationship Id="rId2" Type="http://schemas.openxmlformats.org/officeDocument/2006/relationships/hyperlink" Target="https://www.youtube.com/watch?v=dVp9Z5k0dEE&amp;t=20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tinyurl.com/ubcred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pbs.org/video/pov-implicit-bias-peanut-butter-jelly-and-racis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378076" y="2125908"/>
            <a:ext cx="5813924" cy="1297115"/>
          </a:xfrm>
        </p:spPr>
        <p:txBody>
          <a:bodyPr anchor="t">
            <a:normAutofit/>
          </a:bodyPr>
          <a:lstStyle/>
          <a:p>
            <a:pPr algn="l"/>
            <a:r>
              <a:rPr lang="en-US" sz="4000" dirty="0">
                <a:solidFill>
                  <a:schemeClr val="tx2"/>
                </a:solidFill>
                <a:latin typeface="Open Sans"/>
                <a:ea typeface="Open Sans"/>
                <a:cs typeface="Calibri Light"/>
              </a:rPr>
              <a:t>REDI Deep Dives:</a:t>
            </a:r>
            <a:br>
              <a:rPr lang="en-US" sz="4000" dirty="0">
                <a:solidFill>
                  <a:schemeClr val="tx2"/>
                </a:solidFill>
                <a:latin typeface="Open Sans"/>
                <a:ea typeface="Open Sans"/>
                <a:cs typeface="Calibri Light"/>
              </a:rPr>
            </a:br>
            <a:r>
              <a:rPr lang="en-US" sz="4000" dirty="0">
                <a:solidFill>
                  <a:schemeClr val="tx2"/>
                </a:solidFill>
                <a:latin typeface="Open Sans"/>
                <a:ea typeface="Open Sans"/>
                <a:cs typeface="Calibri Light"/>
              </a:rPr>
              <a:t>Bias Busters</a:t>
            </a:r>
          </a:p>
        </p:txBody>
      </p:sp>
      <p:pic>
        <p:nvPicPr>
          <p:cNvPr id="7" name="Graphic 6" descr="Magnifying glass">
            <a:extLst>
              <a:ext uri="{FF2B5EF4-FFF2-40B4-BE49-F238E27FC236}">
                <a16:creationId xmlns:a16="http://schemas.microsoft.com/office/drawing/2014/main" id="{65ED6A1E-2B4A-8B13-2C8C-B81B69EF7F1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1C2BB78-B8C8-F3B8-5174-B1EE97577E42}"/>
              </a:ext>
            </a:extLst>
          </p:cNvPr>
          <p:cNvSpPr>
            <a:spLocks noGrp="1"/>
          </p:cNvSpPr>
          <p:nvPr>
            <p:ph type="title"/>
          </p:nvPr>
        </p:nvSpPr>
        <p:spPr>
          <a:xfrm>
            <a:off x="640080" y="1243013"/>
            <a:ext cx="3855720" cy="4371974"/>
          </a:xfrm>
        </p:spPr>
        <p:txBody>
          <a:bodyPr>
            <a:normAutofit/>
          </a:bodyPr>
          <a:lstStyle/>
          <a:p>
            <a:r>
              <a:rPr lang="en-US" sz="3600">
                <a:solidFill>
                  <a:schemeClr val="tx2"/>
                </a:solidFill>
                <a:latin typeface="Open Sans"/>
                <a:ea typeface="Open Sans"/>
                <a:cs typeface="Open Sans"/>
              </a:rPr>
              <a:t>Do ONE of the following:</a:t>
            </a:r>
          </a:p>
        </p:txBody>
      </p:sp>
      <p:sp>
        <p:nvSpPr>
          <p:cNvPr id="3" name="Content Placeholder 2">
            <a:extLst>
              <a:ext uri="{FF2B5EF4-FFF2-40B4-BE49-F238E27FC236}">
                <a16:creationId xmlns:a16="http://schemas.microsoft.com/office/drawing/2014/main" id="{22092C93-0153-FCC0-0F50-15F771E9894A}"/>
              </a:ext>
            </a:extLst>
          </p:cNvPr>
          <p:cNvSpPr>
            <a:spLocks noGrp="1"/>
          </p:cNvSpPr>
          <p:nvPr>
            <p:ph idx="1"/>
          </p:nvPr>
        </p:nvSpPr>
        <p:spPr>
          <a:xfrm>
            <a:off x="6152147" y="393593"/>
            <a:ext cx="5898557" cy="5943987"/>
          </a:xfrm>
        </p:spPr>
        <p:txBody>
          <a:bodyPr vert="horz" lIns="91440" tIns="45720" rIns="91440" bIns="45720" rtlCol="0" anchor="ctr">
            <a:normAutofit/>
          </a:bodyPr>
          <a:lstStyle/>
          <a:p>
            <a:pPr marL="514350" indent="-514350">
              <a:spcBef>
                <a:spcPct val="0"/>
              </a:spcBef>
              <a:buAutoNum type="arabicPeriod"/>
            </a:pPr>
            <a:r>
              <a:rPr lang="en-US" sz="2400">
                <a:solidFill>
                  <a:schemeClr val="tx2"/>
                </a:solidFill>
                <a:latin typeface="Open Sans"/>
                <a:ea typeface="Open Sans"/>
                <a:cs typeface="Calibri"/>
              </a:rPr>
              <a:t>Take inventory-Consider the books you read, the music you listen to, the movies you watch....</a:t>
            </a:r>
          </a:p>
          <a:p>
            <a:pPr marL="971550" lvl="1">
              <a:spcBef>
                <a:spcPct val="0"/>
              </a:spcBef>
              <a:buAutoNum type="arabicPeriod"/>
            </a:pPr>
            <a:r>
              <a:rPr lang="en-US">
                <a:solidFill>
                  <a:schemeClr val="tx2"/>
                </a:solidFill>
                <a:latin typeface="Open Sans"/>
                <a:ea typeface="Open Sans"/>
                <a:cs typeface="Calibri"/>
              </a:rPr>
              <a:t>Do they include main characters, creators, or artists that are from historically marginalized groups?</a:t>
            </a:r>
          </a:p>
          <a:p>
            <a:pPr marL="971550" lvl="1" indent="-514350">
              <a:spcBef>
                <a:spcPct val="0"/>
              </a:spcBef>
              <a:buAutoNum type="arabicPeriod"/>
            </a:pPr>
            <a:endParaRPr lang="en-US">
              <a:solidFill>
                <a:schemeClr val="tx2"/>
              </a:solidFill>
              <a:latin typeface="Open Sans"/>
              <a:ea typeface="Open Sans"/>
              <a:cs typeface="Calibri"/>
            </a:endParaRPr>
          </a:p>
          <a:p>
            <a:pPr marL="971550" lvl="1">
              <a:buAutoNum type="arabicPeriod"/>
            </a:pPr>
            <a:endParaRPr lang="en-US" i="1">
              <a:solidFill>
                <a:schemeClr val="tx2"/>
              </a:solidFill>
              <a:latin typeface="Open Sans"/>
              <a:ea typeface="Calibri"/>
              <a:cs typeface="Calibri"/>
            </a:endParaRPr>
          </a:p>
          <a:p>
            <a:pPr marL="514350" indent="-514350">
              <a:buAutoNum type="arabicPeriod"/>
            </a:pPr>
            <a:r>
              <a:rPr lang="en-US" sz="2400">
                <a:solidFill>
                  <a:schemeClr val="tx2"/>
                </a:solidFill>
                <a:latin typeface="Open Sans"/>
                <a:ea typeface="Open Sans"/>
                <a:cs typeface="Calibri"/>
              </a:rPr>
              <a:t>Reflect- Think about your experiences in your professional role (</a:t>
            </a:r>
            <a:r>
              <a:rPr lang="en-US" sz="2400" err="1">
                <a:solidFill>
                  <a:schemeClr val="tx2"/>
                </a:solidFill>
                <a:latin typeface="Open Sans"/>
                <a:ea typeface="Open Sans"/>
                <a:cs typeface="Calibri"/>
              </a:rPr>
              <a:t>eg.</a:t>
            </a:r>
            <a:r>
              <a:rPr lang="en-US" sz="2400">
                <a:solidFill>
                  <a:schemeClr val="tx2"/>
                </a:solidFill>
                <a:latin typeface="Open Sans"/>
                <a:ea typeface="Open Sans"/>
                <a:cs typeface="Calibri"/>
              </a:rPr>
              <a:t> in adjudicating student assignments, treating patients, taking histories or hiring staff) or personal lives, what contextual factors are more likely to lead you to allow implicit biases to affect your decision-making or </a:t>
            </a:r>
            <a:r>
              <a:rPr lang="en-US" sz="2400" err="1">
                <a:solidFill>
                  <a:schemeClr val="tx2"/>
                </a:solidFill>
                <a:latin typeface="Open Sans"/>
                <a:ea typeface="Open Sans"/>
                <a:cs typeface="Calibri"/>
              </a:rPr>
              <a:t>behaviour</a:t>
            </a:r>
            <a:r>
              <a:rPr lang="en-US" sz="2400">
                <a:solidFill>
                  <a:schemeClr val="tx2"/>
                </a:solidFill>
                <a:latin typeface="Open Sans"/>
                <a:ea typeface="Open Sans"/>
                <a:cs typeface="Calibri"/>
              </a:rPr>
              <a:t>?</a:t>
            </a:r>
          </a:p>
        </p:txBody>
      </p:sp>
    </p:spTree>
    <p:extLst>
      <p:ext uri="{BB962C8B-B14F-4D97-AF65-F5344CB8AC3E}">
        <p14:creationId xmlns:p14="http://schemas.microsoft.com/office/powerpoint/2010/main" val="1944795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53C5C67D-0B86-8156-6998-B75D827A83F0}"/>
              </a:ext>
            </a:extLst>
          </p:cNvPr>
          <p:cNvSpPr>
            <a:spLocks noGrp="1"/>
          </p:cNvSpPr>
          <p:nvPr>
            <p:ph type="title"/>
          </p:nvPr>
        </p:nvSpPr>
        <p:spPr>
          <a:xfrm>
            <a:off x="180005" y="1228636"/>
            <a:ext cx="3855720" cy="4371974"/>
          </a:xfrm>
        </p:spPr>
        <p:txBody>
          <a:bodyPr>
            <a:normAutofit/>
          </a:bodyPr>
          <a:lstStyle/>
          <a:p>
            <a:r>
              <a:rPr lang="en-US" sz="3600">
                <a:solidFill>
                  <a:schemeClr val="tx2"/>
                </a:solidFill>
                <a:cs typeface="Calibri Light"/>
              </a:rPr>
              <a:t>Reflect and discuss </a:t>
            </a:r>
            <a:endParaRPr lang="en-US" sz="3600">
              <a:solidFill>
                <a:schemeClr val="tx2"/>
              </a:solidFill>
            </a:endParaRPr>
          </a:p>
        </p:txBody>
      </p:sp>
      <p:sp>
        <p:nvSpPr>
          <p:cNvPr id="3" name="Content Placeholder 2">
            <a:extLst>
              <a:ext uri="{FF2B5EF4-FFF2-40B4-BE49-F238E27FC236}">
                <a16:creationId xmlns:a16="http://schemas.microsoft.com/office/drawing/2014/main" id="{FF09F8AC-A5E5-833F-CD6D-F1C934617634}"/>
              </a:ext>
            </a:extLst>
          </p:cNvPr>
          <p:cNvSpPr>
            <a:spLocks noGrp="1"/>
          </p:cNvSpPr>
          <p:nvPr>
            <p:ph idx="1"/>
          </p:nvPr>
        </p:nvSpPr>
        <p:spPr>
          <a:xfrm>
            <a:off x="4818648" y="1065356"/>
            <a:ext cx="7216460" cy="5230368"/>
          </a:xfrm>
        </p:spPr>
        <p:txBody>
          <a:bodyPr vert="horz" lIns="91440" tIns="45720" rIns="91440" bIns="45720" rtlCol="0" anchor="ctr">
            <a:noAutofit/>
          </a:bodyPr>
          <a:lstStyle/>
          <a:p>
            <a:r>
              <a:rPr lang="en-US" sz="2000">
                <a:solidFill>
                  <a:schemeClr val="tx2"/>
                </a:solidFill>
                <a:latin typeface="Open Sans"/>
                <a:ea typeface="Open Sans"/>
                <a:cs typeface="Calibri"/>
              </a:rPr>
              <a:t>What did this experience reveal? What did you learn about yourself from taking inventory or taking an implicit bias test? </a:t>
            </a:r>
          </a:p>
          <a:p>
            <a:r>
              <a:rPr lang="en-US" sz="2000">
                <a:solidFill>
                  <a:schemeClr val="tx2"/>
                </a:solidFill>
                <a:latin typeface="Open Sans"/>
                <a:ea typeface="Open Sans"/>
                <a:cs typeface="Calibri"/>
              </a:rPr>
              <a:t>Think about your role--either as faculty, clinical faculty, clinician, student, or other role--and the impacts of your decisions in that role. </a:t>
            </a:r>
          </a:p>
          <a:p>
            <a:pPr lvl="1"/>
            <a:r>
              <a:rPr lang="en-US" sz="2000">
                <a:solidFill>
                  <a:schemeClr val="tx2"/>
                </a:solidFill>
                <a:latin typeface="Open Sans"/>
                <a:ea typeface="Open Sans"/>
                <a:cs typeface="Calibri"/>
              </a:rPr>
              <a:t>How might you modify your processes or environment so that you are less likely to let implicit biases affect your decisions?</a:t>
            </a:r>
          </a:p>
          <a:p>
            <a:pPr lvl="1"/>
            <a:r>
              <a:rPr lang="en-US" sz="2000">
                <a:solidFill>
                  <a:schemeClr val="tx2"/>
                </a:solidFill>
                <a:latin typeface="Open Sans"/>
                <a:ea typeface="Open Sans"/>
                <a:cs typeface="Calibri"/>
              </a:rPr>
              <a:t>For example, in hiring decisions (see 2:32- </a:t>
            </a:r>
            <a:r>
              <a:rPr lang="en-US" sz="2000">
                <a:latin typeface="Open Sans"/>
                <a:ea typeface="+mn-lt"/>
                <a:cs typeface="+mn-lt"/>
                <a:hlinkClick r:id="rId2"/>
              </a:rPr>
              <a:t>https://www.youtube.com/watch?v=dVp9Z5k0dEE&amp;t=20s</a:t>
            </a:r>
            <a:r>
              <a:rPr lang="en-US" sz="2000">
                <a:latin typeface="Open Sans"/>
                <a:ea typeface="+mn-lt"/>
                <a:cs typeface="+mn-lt"/>
              </a:rPr>
              <a:t>) </a:t>
            </a:r>
            <a:endParaRPr lang="en-US" sz="2000">
              <a:solidFill>
                <a:schemeClr val="tx2"/>
              </a:solidFill>
              <a:latin typeface="Open Sans"/>
              <a:ea typeface="Open Sans"/>
              <a:cs typeface="Calibri"/>
            </a:endParaRPr>
          </a:p>
          <a:p>
            <a:r>
              <a:rPr lang="en-US" sz="1800">
                <a:solidFill>
                  <a:schemeClr val="tx2"/>
                </a:solidFill>
                <a:latin typeface="Open Sans"/>
                <a:ea typeface="Open Sans"/>
                <a:cs typeface="Calibri"/>
              </a:rPr>
              <a:t>What are you doing to create counter-examples of stereotypes in the music you listen to,  the books you read, the shows you watch to help shift these biases....</a:t>
            </a:r>
          </a:p>
          <a:p>
            <a:pPr lvl="1"/>
            <a:r>
              <a:rPr lang="en-US" sz="1400">
                <a:solidFill>
                  <a:schemeClr val="tx2"/>
                </a:solidFill>
                <a:latin typeface="Open Sans"/>
                <a:ea typeface="Open Sans"/>
                <a:cs typeface="Calibri"/>
              </a:rPr>
              <a:t>Consider this video clip: - </a:t>
            </a:r>
            <a:r>
              <a:rPr lang="en-US" sz="1400">
                <a:solidFill>
                  <a:srgbClr val="0563C1"/>
                </a:solidFill>
                <a:latin typeface="Open Sans"/>
                <a:ea typeface="Open Sans"/>
                <a:cs typeface="Calibri"/>
                <a:hlinkClick r:id="rId3"/>
              </a:rPr>
              <a:t>https://www.ted.com/talks/chimamanda_ngozi_adichie_the_danger_of_a_single_story</a:t>
            </a:r>
            <a:endParaRPr lang="en-US" sz="1400">
              <a:solidFill>
                <a:srgbClr val="000000"/>
              </a:solidFill>
              <a:latin typeface="Open Sans"/>
              <a:ea typeface="Open Sans"/>
              <a:cs typeface="Calibri"/>
            </a:endParaRPr>
          </a:p>
          <a:p>
            <a:pPr lvl="1"/>
            <a:endParaRPr lang="en-US" sz="1400">
              <a:solidFill>
                <a:srgbClr val="0563C1"/>
              </a:solidFill>
              <a:latin typeface="Open Sans"/>
              <a:ea typeface="Open Sans"/>
              <a:cs typeface="Calibri"/>
            </a:endParaRPr>
          </a:p>
          <a:p>
            <a:pPr lvl="1"/>
            <a:r>
              <a:rPr lang="en-US" sz="1800" b="1">
                <a:solidFill>
                  <a:schemeClr val="tx2"/>
                </a:solidFill>
                <a:latin typeface="Open Sans"/>
                <a:ea typeface="Open Sans"/>
                <a:cs typeface="Calibri"/>
              </a:rPr>
              <a:t>Discuss with your colleagues</a:t>
            </a:r>
            <a:r>
              <a:rPr lang="en-US" sz="1800">
                <a:solidFill>
                  <a:schemeClr val="tx2"/>
                </a:solidFill>
                <a:latin typeface="Open Sans"/>
                <a:ea typeface="Open Sans"/>
                <a:cs typeface="Calibri"/>
              </a:rPr>
              <a:t>- In what areas in our roles might bias negatively impact fair decision-making? What ideas do you have for ways we can counteract the influence of implicit biases in our roles?</a:t>
            </a:r>
          </a:p>
          <a:p>
            <a:endParaRPr lang="en-US" sz="2400">
              <a:solidFill>
                <a:schemeClr val="tx2"/>
              </a:solidFill>
              <a:latin typeface="Open Sans"/>
              <a:ea typeface="Open Sans"/>
              <a:cs typeface="Calibri"/>
            </a:endParaRPr>
          </a:p>
        </p:txBody>
      </p:sp>
    </p:spTree>
    <p:extLst>
      <p:ext uri="{BB962C8B-B14F-4D97-AF65-F5344CB8AC3E}">
        <p14:creationId xmlns:p14="http://schemas.microsoft.com/office/powerpoint/2010/main" val="2293314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CB3C6A15-FBB5-75F9-F8D6-6F91610324BF}"/>
              </a:ext>
            </a:extLst>
          </p:cNvPr>
          <p:cNvSpPr>
            <a:spLocks noGrp="1"/>
          </p:cNvSpPr>
          <p:nvPr>
            <p:ph type="title"/>
          </p:nvPr>
        </p:nvSpPr>
        <p:spPr>
          <a:xfrm>
            <a:off x="640080" y="1243013"/>
            <a:ext cx="3855720" cy="4371974"/>
          </a:xfrm>
        </p:spPr>
        <p:txBody>
          <a:bodyPr>
            <a:normAutofit/>
          </a:bodyPr>
          <a:lstStyle/>
          <a:p>
            <a:r>
              <a:rPr lang="en-US" sz="3600">
                <a:solidFill>
                  <a:schemeClr val="tx2"/>
                </a:solidFill>
                <a:cs typeface="Calibri Light"/>
              </a:rPr>
              <a:t>Some steps you can take:</a:t>
            </a:r>
            <a:endParaRPr lang="en-US" sz="3600">
              <a:solidFill>
                <a:schemeClr val="tx2"/>
              </a:solidFill>
            </a:endParaRPr>
          </a:p>
        </p:txBody>
      </p:sp>
      <p:sp>
        <p:nvSpPr>
          <p:cNvPr id="3" name="Content Placeholder 2">
            <a:extLst>
              <a:ext uri="{FF2B5EF4-FFF2-40B4-BE49-F238E27FC236}">
                <a16:creationId xmlns:a16="http://schemas.microsoft.com/office/drawing/2014/main" id="{C07CEAD6-3A2B-942E-D787-7D11FE16DBEB}"/>
              </a:ext>
            </a:extLst>
          </p:cNvPr>
          <p:cNvSpPr>
            <a:spLocks noGrp="1"/>
          </p:cNvSpPr>
          <p:nvPr>
            <p:ph idx="1"/>
          </p:nvPr>
        </p:nvSpPr>
        <p:spPr>
          <a:xfrm>
            <a:off x="5019174" y="924987"/>
            <a:ext cx="7116197" cy="5511104"/>
          </a:xfrm>
        </p:spPr>
        <p:txBody>
          <a:bodyPr vert="horz" lIns="91440" tIns="45720" rIns="91440" bIns="45720" rtlCol="0" anchor="ctr">
            <a:noAutofit/>
          </a:bodyPr>
          <a:lstStyle/>
          <a:p>
            <a:pPr marL="342900" indent="-342900">
              <a:buAutoNum type="arabicPeriod"/>
            </a:pPr>
            <a:r>
              <a:rPr lang="en-US" sz="1900" b="1">
                <a:solidFill>
                  <a:schemeClr val="tx2"/>
                </a:solidFill>
                <a:latin typeface="Open Sans"/>
                <a:ea typeface="Open Sans"/>
                <a:cs typeface="Calibri"/>
              </a:rPr>
              <a:t>Diversify your music</a:t>
            </a:r>
            <a:r>
              <a:rPr lang="en-US" sz="1900">
                <a:solidFill>
                  <a:schemeClr val="tx2"/>
                </a:solidFill>
                <a:latin typeface="Open Sans"/>
                <a:ea typeface="Open Sans"/>
                <a:cs typeface="Calibri"/>
              </a:rPr>
              <a:t>, novels, comedians...so that you are learning from and learning about the experiences of people from historically marginalized groups. You are also creating counter-examples of stereotypes...</a:t>
            </a:r>
          </a:p>
          <a:p>
            <a:pPr marL="342900" indent="-342900">
              <a:buAutoNum type="arabicPeriod"/>
            </a:pPr>
            <a:r>
              <a:rPr lang="en-US" sz="1900" b="1">
                <a:solidFill>
                  <a:schemeClr val="tx2"/>
                </a:solidFill>
                <a:latin typeface="Open Sans"/>
                <a:ea typeface="Open Sans"/>
                <a:cs typeface="Calibri"/>
              </a:rPr>
              <a:t>Strive for slower, more mindful decision-making</a:t>
            </a:r>
            <a:r>
              <a:rPr lang="en-US" sz="1900">
                <a:solidFill>
                  <a:schemeClr val="tx2"/>
                </a:solidFill>
                <a:latin typeface="Open Sans"/>
                <a:ea typeface="Open Sans"/>
                <a:cs typeface="Calibri"/>
              </a:rPr>
              <a:t> if you can – </a:t>
            </a:r>
            <a:r>
              <a:rPr lang="en-US" sz="1900" err="1">
                <a:solidFill>
                  <a:schemeClr val="tx2"/>
                </a:solidFill>
                <a:latin typeface="Open Sans"/>
                <a:ea typeface="Open Sans"/>
                <a:cs typeface="Calibri"/>
              </a:rPr>
              <a:t>eg.</a:t>
            </a:r>
            <a:r>
              <a:rPr lang="en-US" sz="1900">
                <a:solidFill>
                  <a:schemeClr val="tx2"/>
                </a:solidFill>
                <a:latin typeface="Open Sans"/>
                <a:ea typeface="Open Sans"/>
                <a:cs typeface="Calibri"/>
              </a:rPr>
              <a:t> Hiring, adjudication decisions so that you are specifically talking about criteria and not letting your biases affect decisions. Keep each other accountable and follow the rubrics. Don't let our assumptions about individuals or biases we hold influence decisions</a:t>
            </a:r>
          </a:p>
          <a:p>
            <a:pPr marL="342900" indent="-342900">
              <a:buAutoNum type="arabicPeriod"/>
            </a:pPr>
            <a:r>
              <a:rPr lang="en-US" sz="1900" b="1">
                <a:solidFill>
                  <a:schemeClr val="tx2"/>
                </a:solidFill>
                <a:latin typeface="Open Sans"/>
                <a:ea typeface="Open Sans"/>
                <a:cs typeface="Calibri"/>
              </a:rPr>
              <a:t>Critically examine your own </a:t>
            </a:r>
            <a:r>
              <a:rPr lang="en-US" sz="1900" b="1" err="1">
                <a:solidFill>
                  <a:schemeClr val="tx2"/>
                </a:solidFill>
                <a:latin typeface="Open Sans"/>
                <a:ea typeface="Open Sans"/>
                <a:cs typeface="Calibri"/>
              </a:rPr>
              <a:t>behaviour</a:t>
            </a:r>
            <a:r>
              <a:rPr lang="en-US" sz="1900" b="1">
                <a:solidFill>
                  <a:schemeClr val="tx2"/>
                </a:solidFill>
                <a:latin typeface="Open Sans"/>
                <a:ea typeface="Open Sans"/>
                <a:cs typeface="Calibri"/>
              </a:rPr>
              <a:t> -</a:t>
            </a:r>
            <a:r>
              <a:rPr lang="en-US" sz="1900">
                <a:solidFill>
                  <a:schemeClr val="tx2"/>
                </a:solidFill>
                <a:latin typeface="Open Sans"/>
                <a:ea typeface="Open Sans"/>
                <a:cs typeface="Calibri"/>
              </a:rPr>
              <a:t> In workplace decision-making, develop a habit of asking yourself the question – "wait, would I have dealt with this person in the same way if this person looked X, Y, Z? Is that an unfair bias?"</a:t>
            </a:r>
          </a:p>
          <a:p>
            <a:pPr marL="342900" indent="-342900">
              <a:buAutoNum type="arabicPeriod"/>
            </a:pPr>
            <a:r>
              <a:rPr lang="en-US" sz="1900" b="1">
                <a:solidFill>
                  <a:schemeClr val="tx2"/>
                </a:solidFill>
                <a:latin typeface="Open Sans"/>
                <a:ea typeface="Open Sans"/>
                <a:cs typeface="Calibri"/>
              </a:rPr>
              <a:t>Work as a team to create bias-resilient process – </a:t>
            </a:r>
            <a:r>
              <a:rPr lang="en-US" sz="1900">
                <a:solidFill>
                  <a:schemeClr val="tx2"/>
                </a:solidFill>
                <a:latin typeface="Open Sans"/>
                <a:ea typeface="Open Sans"/>
                <a:cs typeface="Calibri"/>
              </a:rPr>
              <a:t>Use this discussion as a starting point to identify key areas that might be important for your group and pick one and work to improve the process.  </a:t>
            </a:r>
          </a:p>
          <a:p>
            <a:pPr marL="342900" indent="-342900">
              <a:buAutoNum type="arabicPeriod"/>
            </a:pPr>
            <a:r>
              <a:rPr lang="en-US" sz="1900">
                <a:solidFill>
                  <a:schemeClr val="tx2"/>
                </a:solidFill>
                <a:latin typeface="Open Sans"/>
                <a:ea typeface="Open Sans"/>
                <a:cs typeface="Calibri"/>
              </a:rPr>
              <a:t>What are other actions that your team/individuals can implement?</a:t>
            </a:r>
          </a:p>
          <a:p>
            <a:pPr marL="342900" indent="-342900">
              <a:buAutoNum type="arabicPeriod"/>
            </a:pPr>
            <a:endParaRPr lang="en-US" sz="1900">
              <a:solidFill>
                <a:schemeClr val="tx2"/>
              </a:solidFill>
              <a:latin typeface="Open Sans"/>
              <a:ea typeface="Open Sans"/>
              <a:cs typeface="Calibri"/>
            </a:endParaRPr>
          </a:p>
          <a:p>
            <a:pPr marL="342900" indent="-342900">
              <a:buAutoNum type="arabicPeriod"/>
            </a:pPr>
            <a:endParaRPr lang="en-US" sz="1800">
              <a:solidFill>
                <a:schemeClr val="tx2"/>
              </a:solidFill>
              <a:latin typeface="Open Sans"/>
              <a:ea typeface="Open Sans"/>
              <a:cs typeface="Calibri"/>
            </a:endParaRPr>
          </a:p>
        </p:txBody>
      </p:sp>
    </p:spTree>
    <p:extLst>
      <p:ext uri="{BB962C8B-B14F-4D97-AF65-F5344CB8AC3E}">
        <p14:creationId xmlns:p14="http://schemas.microsoft.com/office/powerpoint/2010/main" val="3564573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25EB4-D5A0-3914-DBCD-031C0CB24E7E}"/>
              </a:ext>
            </a:extLst>
          </p:cNvPr>
          <p:cNvSpPr>
            <a:spLocks noGrp="1"/>
          </p:cNvSpPr>
          <p:nvPr>
            <p:ph type="title"/>
          </p:nvPr>
        </p:nvSpPr>
        <p:spPr/>
        <p:txBody>
          <a:bodyPr/>
          <a:lstStyle/>
          <a:p>
            <a:r>
              <a:rPr lang="en-US">
                <a:latin typeface="Open Sans"/>
                <a:ea typeface="Open Sans"/>
                <a:cs typeface="Calibri Light"/>
              </a:rPr>
              <a:t>Welcome</a:t>
            </a:r>
            <a:endParaRPr lang="en-US">
              <a:latin typeface="Open Sans"/>
              <a:ea typeface="Open Sans"/>
              <a:cs typeface="Open Sans"/>
            </a:endParaRPr>
          </a:p>
        </p:txBody>
      </p:sp>
      <p:sp>
        <p:nvSpPr>
          <p:cNvPr id="3" name="Content Placeholder 2">
            <a:extLst>
              <a:ext uri="{FF2B5EF4-FFF2-40B4-BE49-F238E27FC236}">
                <a16:creationId xmlns:a16="http://schemas.microsoft.com/office/drawing/2014/main" id="{78A126B9-F813-D05C-40F4-FFE85A2228FD}"/>
              </a:ext>
            </a:extLst>
          </p:cNvPr>
          <p:cNvSpPr>
            <a:spLocks noGrp="1"/>
          </p:cNvSpPr>
          <p:nvPr>
            <p:ph idx="1"/>
          </p:nvPr>
        </p:nvSpPr>
        <p:spPr/>
        <p:txBody>
          <a:bodyPr vert="horz" lIns="91440" tIns="45720" rIns="91440" bIns="45720" rtlCol="0" anchor="t">
            <a:normAutofit fontScale="77500" lnSpcReduction="20000"/>
          </a:bodyPr>
          <a:lstStyle/>
          <a:p>
            <a:pPr marL="0" indent="0">
              <a:buNone/>
            </a:pPr>
            <a:r>
              <a:rPr lang="en-US">
                <a:latin typeface="Open Sans"/>
                <a:ea typeface="Open Sans"/>
                <a:cs typeface="Calibri" panose="020F0502020204030204"/>
              </a:rPr>
              <a:t>Thank you for your interest in engaging with this REDI  resource.</a:t>
            </a:r>
          </a:p>
          <a:p>
            <a:pPr marL="0" indent="0">
              <a:buNone/>
            </a:pPr>
            <a:endParaRPr lang="en-US">
              <a:latin typeface="Open Sans"/>
              <a:ea typeface="Open Sans"/>
              <a:cs typeface="Calibri" panose="020F0502020204030204"/>
            </a:endParaRPr>
          </a:p>
          <a:p>
            <a:pPr marL="0" indent="0">
              <a:buNone/>
            </a:pPr>
            <a:r>
              <a:rPr lang="en-US">
                <a:latin typeface="Open Sans"/>
                <a:ea typeface="Open Sans"/>
                <a:cs typeface="Calibri" panose="020F0502020204030204"/>
              </a:rPr>
              <a:t>If you decide to use this resource, could you please fill out </a:t>
            </a:r>
            <a:r>
              <a:rPr lang="en-US">
                <a:latin typeface="Open Sans"/>
                <a:ea typeface="Open Sans"/>
                <a:cs typeface="Calibri" panose="020F0502020204030204"/>
                <a:hlinkClick r:id="rId2"/>
              </a:rPr>
              <a:t>this form</a:t>
            </a:r>
            <a:r>
              <a:rPr lang="en-US">
                <a:latin typeface="Open Sans"/>
                <a:ea typeface="Open Sans"/>
                <a:cs typeface="Calibri" panose="020F0502020204030204"/>
              </a:rPr>
              <a:t>?</a:t>
            </a:r>
          </a:p>
          <a:p>
            <a:pPr marL="0" indent="0">
              <a:buNone/>
            </a:pPr>
            <a:r>
              <a:rPr lang="en-US">
                <a:latin typeface="Open Sans"/>
                <a:ea typeface="Calibri"/>
                <a:cs typeface="Calibri" panose="020F0502020204030204"/>
              </a:rPr>
              <a:t>(https://tinyurl.com/ubcredi)</a:t>
            </a:r>
          </a:p>
          <a:p>
            <a:pPr marL="0" indent="0">
              <a:buNone/>
            </a:pPr>
            <a:endParaRPr lang="en-US">
              <a:latin typeface="Open Sans"/>
              <a:ea typeface="Open Sans"/>
              <a:cs typeface="Calibri" panose="020F0502020204030204"/>
            </a:endParaRPr>
          </a:p>
          <a:p>
            <a:pPr marL="0" indent="0">
              <a:buNone/>
            </a:pPr>
            <a:r>
              <a:rPr lang="en-US">
                <a:latin typeface="Open Sans"/>
                <a:ea typeface="Open Sans"/>
                <a:cs typeface="Calibri" panose="020F0502020204030204"/>
              </a:rPr>
              <a:t>Let us know what unit at UBC you are from and any feedback you may have. This will help us understand how our resources are being used and ensure that we are meeting the needs of the community. </a:t>
            </a:r>
          </a:p>
          <a:p>
            <a:pPr marL="0" indent="0">
              <a:buNone/>
            </a:pPr>
            <a:endParaRPr lang="en-US">
              <a:latin typeface="Open Sans"/>
              <a:ea typeface="Open Sans"/>
              <a:cs typeface="Calibri" panose="020F0502020204030204"/>
            </a:endParaRPr>
          </a:p>
          <a:p>
            <a:pPr marL="0" indent="0">
              <a:buNone/>
            </a:pPr>
            <a:r>
              <a:rPr lang="en-US">
                <a:latin typeface="Open Sans"/>
                <a:ea typeface="Open Sans"/>
                <a:cs typeface="Calibri" panose="020F0502020204030204"/>
              </a:rPr>
              <a:t>If there are other similar types resources you would like to see, please let us know in the form, too. </a:t>
            </a:r>
          </a:p>
          <a:p>
            <a:pPr marL="0" indent="0">
              <a:buNone/>
            </a:pPr>
            <a:r>
              <a:rPr lang="en-US">
                <a:latin typeface="Open Sans"/>
                <a:ea typeface="Calibri"/>
                <a:cs typeface="Calibri" panose="020F0502020204030204"/>
              </a:rPr>
              <a:t>Thanks, </a:t>
            </a:r>
          </a:p>
          <a:p>
            <a:pPr marL="0" indent="0">
              <a:buNone/>
            </a:pPr>
            <a:r>
              <a:rPr lang="en-US">
                <a:latin typeface="Open Sans"/>
                <a:ea typeface="Calibri"/>
                <a:cs typeface="Calibri" panose="020F0502020204030204"/>
              </a:rPr>
              <a:t>REDI Team</a:t>
            </a:r>
          </a:p>
        </p:txBody>
      </p:sp>
    </p:spTree>
    <p:extLst>
      <p:ext uri="{BB962C8B-B14F-4D97-AF65-F5344CB8AC3E}">
        <p14:creationId xmlns:p14="http://schemas.microsoft.com/office/powerpoint/2010/main" val="2555815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E9BAD-0D9F-C193-4A6D-E17B68B650C1}"/>
              </a:ext>
            </a:extLst>
          </p:cNvPr>
          <p:cNvSpPr>
            <a:spLocks noGrp="1"/>
          </p:cNvSpPr>
          <p:nvPr>
            <p:ph type="title"/>
          </p:nvPr>
        </p:nvSpPr>
        <p:spPr/>
        <p:txBody>
          <a:bodyPr/>
          <a:lstStyle/>
          <a:p>
            <a:r>
              <a:rPr lang="en-US">
                <a:latin typeface="Open Sans"/>
                <a:ea typeface="Open Sans"/>
                <a:cs typeface="Calibri Light"/>
              </a:rPr>
              <a:t>Introduction to the activity</a:t>
            </a:r>
            <a:endParaRPr lang="en-US">
              <a:latin typeface="Open Sans"/>
              <a:ea typeface="Open Sans"/>
              <a:cs typeface="Open Sans"/>
            </a:endParaRPr>
          </a:p>
        </p:txBody>
      </p:sp>
      <p:sp>
        <p:nvSpPr>
          <p:cNvPr id="3" name="Content Placeholder 2">
            <a:extLst>
              <a:ext uri="{FF2B5EF4-FFF2-40B4-BE49-F238E27FC236}">
                <a16:creationId xmlns:a16="http://schemas.microsoft.com/office/drawing/2014/main" id="{F7EC29A4-4547-356E-71C1-073F7492EC10}"/>
              </a:ext>
            </a:extLst>
          </p:cNvPr>
          <p:cNvSpPr>
            <a:spLocks noGrp="1"/>
          </p:cNvSpPr>
          <p:nvPr>
            <p:ph idx="1"/>
          </p:nvPr>
        </p:nvSpPr>
        <p:spPr/>
        <p:txBody>
          <a:bodyPr vert="horz" lIns="91440" tIns="45720" rIns="91440" bIns="45720" rtlCol="0" anchor="t">
            <a:normAutofit/>
          </a:bodyPr>
          <a:lstStyle/>
          <a:p>
            <a:pPr marL="0" indent="0">
              <a:buNone/>
            </a:pPr>
            <a:r>
              <a:rPr lang="en-US">
                <a:latin typeface="Open Sans"/>
                <a:ea typeface="Open Sans"/>
                <a:cs typeface="Calibri" panose="020F0502020204030204"/>
              </a:rPr>
              <a:t>This slide deck guides its audience through a series of activities, with the goal of helping participants become more aware of their implicit biases. </a:t>
            </a:r>
            <a:endParaRPr lang="en-US">
              <a:latin typeface="Open Sans"/>
              <a:ea typeface="Open Sans"/>
              <a:cs typeface="Open Sans"/>
            </a:endParaRPr>
          </a:p>
          <a:p>
            <a:pPr marL="0" indent="0">
              <a:buNone/>
            </a:pPr>
            <a:endParaRPr lang="en-US">
              <a:latin typeface="Open Sans"/>
              <a:ea typeface="Open Sans"/>
              <a:cs typeface="Calibri" panose="020F0502020204030204"/>
            </a:endParaRPr>
          </a:p>
          <a:p>
            <a:pPr marL="0" indent="0">
              <a:buNone/>
            </a:pPr>
            <a:r>
              <a:rPr lang="en-US">
                <a:latin typeface="Open Sans"/>
                <a:ea typeface="Open Sans"/>
                <a:cs typeface="Calibri" panose="020F0502020204030204"/>
              </a:rPr>
              <a:t>By engaging in this work in a group setting with your team, we hope that this will help your team keep each other accountable to work together to create bias resilient process. </a:t>
            </a:r>
            <a:endParaRPr lang="en-US">
              <a:latin typeface="Open Sans"/>
              <a:ea typeface="Open Sans"/>
              <a:cs typeface="Open Sans"/>
            </a:endParaRPr>
          </a:p>
          <a:p>
            <a:pPr marL="0" indent="0">
              <a:buNone/>
            </a:pPr>
            <a:endParaRPr lang="en-US">
              <a:latin typeface="Open Sans"/>
              <a:ea typeface="Open Sans"/>
              <a:cs typeface="Calibri" panose="020F0502020204030204"/>
            </a:endParaRPr>
          </a:p>
        </p:txBody>
      </p:sp>
    </p:spTree>
    <p:extLst>
      <p:ext uri="{BB962C8B-B14F-4D97-AF65-F5344CB8AC3E}">
        <p14:creationId xmlns:p14="http://schemas.microsoft.com/office/powerpoint/2010/main" val="3022761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E9BAD-0D9F-C193-4A6D-E17B68B650C1}"/>
              </a:ext>
            </a:extLst>
          </p:cNvPr>
          <p:cNvSpPr>
            <a:spLocks noGrp="1"/>
          </p:cNvSpPr>
          <p:nvPr>
            <p:ph type="title"/>
          </p:nvPr>
        </p:nvSpPr>
        <p:spPr/>
        <p:txBody>
          <a:bodyPr/>
          <a:lstStyle/>
          <a:p>
            <a:r>
              <a:rPr lang="en-US">
                <a:latin typeface="Open Sans"/>
                <a:ea typeface="Open Sans"/>
                <a:cs typeface="Calibri Light"/>
              </a:rPr>
              <a:t>How this activity can benefit your team</a:t>
            </a:r>
            <a:endParaRPr lang="en-US">
              <a:latin typeface="Open Sans"/>
              <a:ea typeface="Open Sans"/>
              <a:cs typeface="Open Sans"/>
            </a:endParaRPr>
          </a:p>
        </p:txBody>
      </p:sp>
      <p:sp>
        <p:nvSpPr>
          <p:cNvPr id="3" name="Content Placeholder 2">
            <a:extLst>
              <a:ext uri="{FF2B5EF4-FFF2-40B4-BE49-F238E27FC236}">
                <a16:creationId xmlns:a16="http://schemas.microsoft.com/office/drawing/2014/main" id="{F7EC29A4-4547-356E-71C1-073F7492EC10}"/>
              </a:ext>
            </a:extLst>
          </p:cNvPr>
          <p:cNvSpPr>
            <a:spLocks noGrp="1"/>
          </p:cNvSpPr>
          <p:nvPr>
            <p:ph idx="1"/>
          </p:nvPr>
        </p:nvSpPr>
        <p:spPr/>
        <p:txBody>
          <a:bodyPr vert="horz" lIns="91440" tIns="45720" rIns="91440" bIns="45720" rtlCol="0" anchor="t">
            <a:normAutofit lnSpcReduction="10000"/>
          </a:bodyPr>
          <a:lstStyle/>
          <a:p>
            <a:pPr marL="0" indent="0">
              <a:buNone/>
            </a:pPr>
            <a:endParaRPr lang="en-US">
              <a:latin typeface="Open Sans"/>
              <a:ea typeface="Open Sans"/>
              <a:cs typeface="Calibri" panose="020F0502020204030204"/>
            </a:endParaRPr>
          </a:p>
          <a:p>
            <a:pPr marL="0" indent="0">
              <a:buNone/>
            </a:pPr>
            <a:r>
              <a:rPr lang="en-US">
                <a:latin typeface="Open Sans"/>
                <a:ea typeface="Open Sans"/>
                <a:cs typeface="Calibri" panose="020F0502020204030204"/>
              </a:rPr>
              <a:t>Implicit biases are invisible to us, but they can be uncovered. By being more aware of our implicit biases, we can become more aware of potentially biased behaviors that we exhibit and take steps to behave in more equitable and inclusive ways. </a:t>
            </a:r>
          </a:p>
          <a:p>
            <a:pPr marL="0" indent="0">
              <a:buNone/>
            </a:pPr>
            <a:r>
              <a:rPr lang="en-US">
                <a:latin typeface="Open Sans"/>
                <a:ea typeface="Open Sans"/>
                <a:cs typeface="Calibri" panose="020F0502020204030204"/>
              </a:rPr>
              <a:t>It is especially important to be aware of the potential influence of implicit biases on our decision-making processes, in both personal decisions and decisions that we make as a team, as they affect the lives of students, colleagues, applicants, patients, and more. </a:t>
            </a:r>
          </a:p>
          <a:p>
            <a:pPr marL="0" indent="0">
              <a:buNone/>
            </a:pPr>
            <a:endParaRPr lang="en-US">
              <a:latin typeface="Open Sans"/>
              <a:ea typeface="Open Sans"/>
              <a:cs typeface="Calibri" panose="020F0502020204030204"/>
            </a:endParaRPr>
          </a:p>
        </p:txBody>
      </p:sp>
    </p:spTree>
    <p:extLst>
      <p:ext uri="{BB962C8B-B14F-4D97-AF65-F5344CB8AC3E}">
        <p14:creationId xmlns:p14="http://schemas.microsoft.com/office/powerpoint/2010/main" val="1220252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229715" y="4267832"/>
            <a:ext cx="5813924" cy="1297115"/>
          </a:xfrm>
        </p:spPr>
        <p:txBody>
          <a:bodyPr anchor="t">
            <a:normAutofit fontScale="90000"/>
          </a:bodyPr>
          <a:lstStyle/>
          <a:p>
            <a:pPr algn="l"/>
            <a:r>
              <a:rPr lang="en-US" sz="4000" dirty="0">
                <a:solidFill>
                  <a:schemeClr val="tx2"/>
                </a:solidFill>
                <a:latin typeface="Open Sans"/>
                <a:ea typeface="Open Sans"/>
                <a:cs typeface="Calibri Light"/>
              </a:rPr>
              <a:t>A team discussion on implicit biases – actions to remedy the impacts of bias on decision-making</a:t>
            </a:r>
          </a:p>
        </p:txBody>
      </p:sp>
      <p:sp>
        <p:nvSpPr>
          <p:cNvPr id="3" name="Subtitle 2"/>
          <p:cNvSpPr>
            <a:spLocks noGrp="1"/>
          </p:cNvSpPr>
          <p:nvPr>
            <p:ph type="subTitle" idx="1"/>
          </p:nvPr>
        </p:nvSpPr>
        <p:spPr>
          <a:xfrm>
            <a:off x="6590966" y="3428999"/>
            <a:ext cx="4805691" cy="838831"/>
          </a:xfrm>
        </p:spPr>
        <p:txBody>
          <a:bodyPr anchor="b">
            <a:normAutofit/>
          </a:bodyPr>
          <a:lstStyle/>
          <a:p>
            <a:pPr algn="l"/>
            <a:r>
              <a:rPr lang="en-US" sz="2000">
                <a:solidFill>
                  <a:schemeClr val="tx2"/>
                </a:solidFill>
                <a:cs typeface="Calibri"/>
              </a:rPr>
              <a:t>A REDI Activity:</a:t>
            </a:r>
            <a:endParaRPr lang="en-US" sz="2000">
              <a:solidFill>
                <a:schemeClr val="tx2"/>
              </a:solidFill>
            </a:endParaRPr>
          </a:p>
        </p:txBody>
      </p:sp>
      <p:pic>
        <p:nvPicPr>
          <p:cNvPr id="7" name="Graphic 6" descr="Magnifying glass">
            <a:extLst>
              <a:ext uri="{FF2B5EF4-FFF2-40B4-BE49-F238E27FC236}">
                <a16:creationId xmlns:a16="http://schemas.microsoft.com/office/drawing/2014/main" id="{65ED6A1E-2B4A-8B13-2C8C-B81B69EF7F1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743584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A178E-386F-FF59-89C6-7A6D1E5073DC}"/>
              </a:ext>
            </a:extLst>
          </p:cNvPr>
          <p:cNvSpPr>
            <a:spLocks noGrp="1"/>
          </p:cNvSpPr>
          <p:nvPr>
            <p:ph type="title"/>
          </p:nvPr>
        </p:nvSpPr>
        <p:spPr/>
        <p:txBody>
          <a:bodyPr/>
          <a:lstStyle/>
          <a:p>
            <a:r>
              <a:rPr lang="en-US">
                <a:cs typeface="Calibri Light"/>
              </a:rPr>
              <a:t>Flexible learning approach</a:t>
            </a:r>
            <a:endParaRPr lang="en-US"/>
          </a:p>
        </p:txBody>
      </p:sp>
      <p:sp>
        <p:nvSpPr>
          <p:cNvPr id="3" name="Content Placeholder 2">
            <a:extLst>
              <a:ext uri="{FF2B5EF4-FFF2-40B4-BE49-F238E27FC236}">
                <a16:creationId xmlns:a16="http://schemas.microsoft.com/office/drawing/2014/main" id="{768B9D3C-9BE7-DAD4-72A9-7FEEE9FE054E}"/>
              </a:ext>
            </a:extLst>
          </p:cNvPr>
          <p:cNvSpPr>
            <a:spLocks noGrp="1"/>
          </p:cNvSpPr>
          <p:nvPr>
            <p:ph idx="1"/>
          </p:nvPr>
        </p:nvSpPr>
        <p:spPr/>
        <p:txBody>
          <a:bodyPr vert="horz" lIns="91440" tIns="45720" rIns="91440" bIns="45720" rtlCol="0" anchor="t">
            <a:normAutofit fontScale="92500" lnSpcReduction="10000"/>
          </a:bodyPr>
          <a:lstStyle/>
          <a:p>
            <a:r>
              <a:rPr lang="en-US">
                <a:latin typeface="Open Sans"/>
                <a:ea typeface="Open Sans"/>
                <a:cs typeface="Calibri"/>
              </a:rPr>
              <a:t>These activities and this slideshow are designed to allow for flexibility. Feel free to tailor it according to your needs, available resources, and constraints. </a:t>
            </a:r>
          </a:p>
          <a:p>
            <a:pPr lvl="1"/>
            <a:r>
              <a:rPr lang="en-US">
                <a:latin typeface="Open Sans"/>
                <a:ea typeface="Open Sans"/>
                <a:cs typeface="Calibri"/>
              </a:rPr>
              <a:t>For example:</a:t>
            </a:r>
          </a:p>
          <a:p>
            <a:pPr lvl="2"/>
            <a:r>
              <a:rPr lang="en-US" sz="2400">
                <a:latin typeface="Open Sans"/>
                <a:ea typeface="Open Sans"/>
                <a:cs typeface="Calibri"/>
              </a:rPr>
              <a:t> You could show the slideshow in a meeting and do the activities all in one sitting. </a:t>
            </a:r>
          </a:p>
          <a:p>
            <a:pPr lvl="2"/>
            <a:r>
              <a:rPr lang="en-US" sz="2400">
                <a:latin typeface="Open Sans"/>
                <a:ea typeface="Open Sans"/>
                <a:cs typeface="Calibri"/>
              </a:rPr>
              <a:t>Or, you could have individuals do some of the work as a pre-session homework activity.</a:t>
            </a:r>
          </a:p>
          <a:p>
            <a:pPr lvl="2"/>
            <a:r>
              <a:rPr lang="en-US" sz="2400">
                <a:latin typeface="Open Sans"/>
                <a:ea typeface="Open Sans"/>
                <a:cs typeface="Calibri"/>
              </a:rPr>
              <a:t>You could also  choose to copy/paste the activities and links and send them in bite-size pieces via email over a longer timeframe. </a:t>
            </a:r>
          </a:p>
          <a:p>
            <a:pPr lvl="2"/>
            <a:r>
              <a:rPr lang="en-US" sz="2400">
                <a:latin typeface="Open Sans"/>
                <a:ea typeface="Open Sans"/>
                <a:cs typeface="Calibri"/>
              </a:rPr>
              <a:t>You could have small discussions in pairs, or in groups of 4's or just provide time for individuals to reflect and then discuss. You can shuffle the groups part way through the activity.</a:t>
            </a:r>
            <a:endParaRPr lang="en-US" sz="2400">
              <a:latin typeface="Open Sans"/>
              <a:ea typeface="Open Sans"/>
              <a:cs typeface="Open Sans"/>
            </a:endParaRPr>
          </a:p>
          <a:p>
            <a:endParaRPr lang="en-US">
              <a:latin typeface="Open Sans"/>
              <a:ea typeface="Open Sans"/>
              <a:cs typeface="Calibri"/>
            </a:endParaRPr>
          </a:p>
          <a:p>
            <a:endParaRPr lang="en-US">
              <a:latin typeface="Open Sans"/>
              <a:ea typeface="Open Sans"/>
              <a:cs typeface="Calibri"/>
            </a:endParaRPr>
          </a:p>
          <a:p>
            <a:endParaRPr lang="en-US">
              <a:latin typeface="Open Sans"/>
              <a:ea typeface="Open Sans"/>
              <a:cs typeface="Calibri"/>
            </a:endParaRPr>
          </a:p>
        </p:txBody>
      </p:sp>
    </p:spTree>
    <p:extLst>
      <p:ext uri="{BB962C8B-B14F-4D97-AF65-F5344CB8AC3E}">
        <p14:creationId xmlns:p14="http://schemas.microsoft.com/office/powerpoint/2010/main" val="3254892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13F03-CAD4-2A0C-DB57-29AFB36B26F2}"/>
              </a:ext>
            </a:extLst>
          </p:cNvPr>
          <p:cNvSpPr>
            <a:spLocks noGrp="1"/>
          </p:cNvSpPr>
          <p:nvPr>
            <p:ph type="title"/>
          </p:nvPr>
        </p:nvSpPr>
        <p:spPr/>
        <p:txBody>
          <a:bodyPr/>
          <a:lstStyle/>
          <a:p>
            <a:r>
              <a:rPr lang="en-US">
                <a:cs typeface="Calibri Light"/>
              </a:rPr>
              <a:t>Overview of the facilitation</a:t>
            </a:r>
            <a:endParaRPr lang="en-US"/>
          </a:p>
        </p:txBody>
      </p:sp>
      <p:sp>
        <p:nvSpPr>
          <p:cNvPr id="3" name="Content Placeholder 2">
            <a:extLst>
              <a:ext uri="{FF2B5EF4-FFF2-40B4-BE49-F238E27FC236}">
                <a16:creationId xmlns:a16="http://schemas.microsoft.com/office/drawing/2014/main" id="{79834DEA-8729-7D7C-6CA1-135B9BA9A582}"/>
              </a:ext>
            </a:extLst>
          </p:cNvPr>
          <p:cNvSpPr>
            <a:spLocks noGrp="1"/>
          </p:cNvSpPr>
          <p:nvPr>
            <p:ph idx="1"/>
          </p:nvPr>
        </p:nvSpPr>
        <p:spPr/>
        <p:txBody>
          <a:bodyPr vert="horz" lIns="91440" tIns="45720" rIns="91440" bIns="45720" rtlCol="0" anchor="t">
            <a:normAutofit/>
          </a:bodyPr>
          <a:lstStyle/>
          <a:p>
            <a:r>
              <a:rPr lang="en-US">
                <a:latin typeface="Open Sans"/>
                <a:ea typeface="Open Sans"/>
                <a:cs typeface="Calibri"/>
              </a:rPr>
              <a:t>Pre-session</a:t>
            </a:r>
          </a:p>
          <a:p>
            <a:pPr lvl="1"/>
            <a:r>
              <a:rPr lang="en-US">
                <a:latin typeface="Open Sans"/>
                <a:ea typeface="Open Sans"/>
                <a:cs typeface="Calibri"/>
              </a:rPr>
              <a:t>Show/share the video, "Peanut Butter, Jelly, and Implicit Bias"</a:t>
            </a:r>
          </a:p>
          <a:p>
            <a:pPr lvl="1"/>
            <a:r>
              <a:rPr lang="en-US">
                <a:latin typeface="Open Sans"/>
                <a:ea typeface="Open Sans"/>
                <a:cs typeface="Calibri"/>
              </a:rPr>
              <a:t>Ask the audience to complete one of the three activities in which they take inventory of their experiences</a:t>
            </a:r>
          </a:p>
          <a:p>
            <a:r>
              <a:rPr lang="en-US">
                <a:latin typeface="Open Sans"/>
                <a:ea typeface="Open Sans"/>
                <a:cs typeface="Calibri"/>
              </a:rPr>
              <a:t>As a group - Engage the audience to complete the reflection activity </a:t>
            </a:r>
          </a:p>
          <a:p>
            <a:r>
              <a:rPr lang="en-US">
                <a:latin typeface="Open Sans"/>
                <a:ea typeface="Open Sans"/>
                <a:cs typeface="Calibri"/>
              </a:rPr>
              <a:t>Provide the resources on the final slide for more information and engage them in a discussion if you feel that would be appropriate</a:t>
            </a:r>
            <a:endParaRPr lang="en-US">
              <a:latin typeface="Open Sans"/>
              <a:ea typeface="Open Sans"/>
              <a:cs typeface="Open Sans"/>
            </a:endParaRPr>
          </a:p>
        </p:txBody>
      </p:sp>
    </p:spTree>
    <p:extLst>
      <p:ext uri="{BB962C8B-B14F-4D97-AF65-F5344CB8AC3E}">
        <p14:creationId xmlns:p14="http://schemas.microsoft.com/office/powerpoint/2010/main" val="2402947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42EE8-F5F0-622C-BEE6-324A16B2818E}"/>
              </a:ext>
            </a:extLst>
          </p:cNvPr>
          <p:cNvSpPr>
            <a:spLocks noGrp="1"/>
          </p:cNvSpPr>
          <p:nvPr>
            <p:ph type="title"/>
          </p:nvPr>
        </p:nvSpPr>
        <p:spPr/>
        <p:txBody>
          <a:bodyPr/>
          <a:lstStyle/>
          <a:p>
            <a:r>
              <a:rPr lang="en-US">
                <a:latin typeface="Open Sans"/>
                <a:ea typeface="Open Sans"/>
                <a:cs typeface="Calibri Light"/>
              </a:rPr>
              <a:t>Objectives</a:t>
            </a:r>
            <a:endParaRPr lang="en-US">
              <a:latin typeface="Open Sans"/>
              <a:ea typeface="Open Sans"/>
              <a:cs typeface="Open Sans"/>
            </a:endParaRPr>
          </a:p>
        </p:txBody>
      </p:sp>
      <p:sp>
        <p:nvSpPr>
          <p:cNvPr id="3" name="Content Placeholder 2">
            <a:extLst>
              <a:ext uri="{FF2B5EF4-FFF2-40B4-BE49-F238E27FC236}">
                <a16:creationId xmlns:a16="http://schemas.microsoft.com/office/drawing/2014/main" id="{15CAC6C9-AB9D-C5A8-68C9-4FBAF990D2D6}"/>
              </a:ext>
            </a:extLst>
          </p:cNvPr>
          <p:cNvSpPr>
            <a:spLocks noGrp="1"/>
          </p:cNvSpPr>
          <p:nvPr>
            <p:ph idx="1"/>
          </p:nvPr>
        </p:nvSpPr>
        <p:spPr/>
        <p:txBody>
          <a:bodyPr vert="horz" lIns="91440" tIns="45720" rIns="91440" bIns="45720" rtlCol="0" anchor="t">
            <a:normAutofit/>
          </a:bodyPr>
          <a:lstStyle/>
          <a:p>
            <a:pPr marL="0" indent="0">
              <a:buNone/>
            </a:pPr>
            <a:r>
              <a:rPr lang="en-US">
                <a:latin typeface="Open Sans"/>
                <a:ea typeface="Open Sans"/>
                <a:cs typeface="Calibri"/>
              </a:rPr>
              <a:t>By the end of this activity, you will be able to...</a:t>
            </a:r>
          </a:p>
          <a:p>
            <a:pPr marL="514350" indent="-514350">
              <a:buAutoNum type="arabicPeriod"/>
            </a:pPr>
            <a:r>
              <a:rPr lang="en-US">
                <a:latin typeface="Open Sans"/>
                <a:ea typeface="Open Sans"/>
                <a:cs typeface="Calibri"/>
              </a:rPr>
              <a:t>Define implicit bias </a:t>
            </a:r>
          </a:p>
          <a:p>
            <a:pPr marL="514350" indent="-514350">
              <a:buAutoNum type="arabicPeriod"/>
            </a:pPr>
            <a:r>
              <a:rPr lang="en-US">
                <a:latin typeface="Open Sans"/>
                <a:ea typeface="Open Sans"/>
                <a:cs typeface="Calibri"/>
              </a:rPr>
              <a:t>Critically examine your own implicit biases</a:t>
            </a:r>
          </a:p>
          <a:p>
            <a:pPr marL="514350" indent="-514350">
              <a:buAutoNum type="arabicPeriod"/>
            </a:pPr>
            <a:r>
              <a:rPr lang="en-US">
                <a:latin typeface="Open Sans"/>
                <a:ea typeface="Open Sans"/>
                <a:cs typeface="Calibri"/>
              </a:rPr>
              <a:t>Reflect on how implicit bias may affect your work within your role</a:t>
            </a:r>
          </a:p>
          <a:p>
            <a:pPr marL="514350" indent="-514350">
              <a:buAutoNum type="arabicPeriod"/>
            </a:pPr>
            <a:r>
              <a:rPr lang="en-US">
                <a:latin typeface="Open Sans"/>
                <a:ea typeface="Open Sans"/>
                <a:cs typeface="Calibri"/>
              </a:rPr>
              <a:t>Practice strategies individually and as a group to self-correct for implicit biases</a:t>
            </a:r>
          </a:p>
          <a:p>
            <a:pPr marL="514350" indent="-514350">
              <a:buAutoNum type="arabicPeriod"/>
            </a:pPr>
            <a:endParaRPr lang="en-US">
              <a:latin typeface="Open Sans"/>
              <a:ea typeface="Open Sans"/>
              <a:cs typeface="Calibri"/>
            </a:endParaRPr>
          </a:p>
        </p:txBody>
      </p:sp>
    </p:spTree>
    <p:extLst>
      <p:ext uri="{BB962C8B-B14F-4D97-AF65-F5344CB8AC3E}">
        <p14:creationId xmlns:p14="http://schemas.microsoft.com/office/powerpoint/2010/main" val="779086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43A7A40-1AE6-4218-A8E0-8248174A53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D8AB40A-4374-4897-B5EE-9F8913476E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6"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6B9CFD-E94D-6B33-4C9F-71F432EEBCA4}"/>
              </a:ext>
            </a:extLst>
          </p:cNvPr>
          <p:cNvSpPr>
            <a:spLocks noGrp="1"/>
          </p:cNvSpPr>
          <p:nvPr>
            <p:ph type="title"/>
          </p:nvPr>
        </p:nvSpPr>
        <p:spPr>
          <a:xfrm>
            <a:off x="8325852" y="1118937"/>
            <a:ext cx="3404937" cy="2683187"/>
          </a:xfrm>
        </p:spPr>
        <p:txBody>
          <a:bodyPr vert="horz" lIns="91440" tIns="45720" rIns="91440" bIns="45720" rtlCol="0" anchor="b">
            <a:normAutofit/>
          </a:bodyPr>
          <a:lstStyle/>
          <a:p>
            <a:r>
              <a:rPr lang="en-US" sz="4000" kern="1200">
                <a:solidFill>
                  <a:schemeClr val="tx2"/>
                </a:solidFill>
                <a:latin typeface="+mj-lt"/>
                <a:ea typeface="+mj-ea"/>
                <a:cs typeface="+mj-cs"/>
              </a:rPr>
              <a:t>Peanut Butter Jelly and Implicit Bias</a:t>
            </a:r>
          </a:p>
        </p:txBody>
      </p:sp>
      <p:sp>
        <p:nvSpPr>
          <p:cNvPr id="3" name="Content Placeholder 2">
            <a:extLst>
              <a:ext uri="{FF2B5EF4-FFF2-40B4-BE49-F238E27FC236}">
                <a16:creationId xmlns:a16="http://schemas.microsoft.com/office/drawing/2014/main" id="{569DD0CB-DDB3-15AB-1FEC-F97911D4DA07}"/>
              </a:ext>
            </a:extLst>
          </p:cNvPr>
          <p:cNvSpPr>
            <a:spLocks noGrp="1"/>
          </p:cNvSpPr>
          <p:nvPr>
            <p:ph idx="1"/>
          </p:nvPr>
        </p:nvSpPr>
        <p:spPr>
          <a:xfrm>
            <a:off x="6671510" y="4025019"/>
            <a:ext cx="5059279" cy="1704018"/>
          </a:xfrm>
        </p:spPr>
        <p:txBody>
          <a:bodyPr vert="horz" lIns="91440" tIns="45720" rIns="91440" bIns="45720" rtlCol="0" anchor="t">
            <a:normAutofit/>
          </a:bodyPr>
          <a:lstStyle/>
          <a:p>
            <a:pPr marL="0" indent="0">
              <a:buNone/>
            </a:pPr>
            <a:r>
              <a:rPr lang="en-US" kern="1200">
                <a:solidFill>
                  <a:schemeClr val="tx2"/>
                </a:solidFill>
                <a:latin typeface="Open Sans"/>
                <a:ea typeface="Open Sans"/>
                <a:cs typeface="Open Sans"/>
              </a:rPr>
              <a:t>Watch: </a:t>
            </a:r>
            <a:r>
              <a:rPr lang="en-US" kern="1200">
                <a:solidFill>
                  <a:schemeClr val="tx2"/>
                </a:solidFill>
                <a:latin typeface="Open Sans"/>
                <a:ea typeface="Open Sans"/>
                <a:cs typeface="Open Sans"/>
                <a:hlinkClick r:id="rId2">
                  <a:extLst>
                    <a:ext uri="{A12FA001-AC4F-418D-AE19-62706E023703}">
                      <ahyp:hlinkClr xmlns:ahyp="http://schemas.microsoft.com/office/drawing/2018/hyperlinkcolor" val="tx"/>
                    </a:ext>
                  </a:extLst>
                </a:hlinkClick>
              </a:rPr>
              <a:t>https://www.pbs.org/video/pov-implicit-bias-peanut-butter-jelly-and-racism/</a:t>
            </a:r>
            <a:endParaRPr lang="en-US" kern="1200">
              <a:solidFill>
                <a:schemeClr val="tx2"/>
              </a:solidFill>
              <a:latin typeface="Open Sans"/>
              <a:ea typeface="Open Sans"/>
              <a:cs typeface="Open Sans"/>
            </a:endParaRPr>
          </a:p>
        </p:txBody>
      </p:sp>
      <p:grpSp>
        <p:nvGrpSpPr>
          <p:cNvPr id="26" name="Group 25">
            <a:extLst>
              <a:ext uri="{FF2B5EF4-FFF2-40B4-BE49-F238E27FC236}">
                <a16:creationId xmlns:a16="http://schemas.microsoft.com/office/drawing/2014/main" id="{2783379C-045E-4010-ABDC-A270A0AA10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flipH="1">
            <a:off x="-176401" y="170308"/>
            <a:ext cx="2514948" cy="2174333"/>
            <a:chOff x="-305" y="-4155"/>
            <a:chExt cx="2514948" cy="2174333"/>
          </a:xfrm>
        </p:grpSpPr>
        <p:sp>
          <p:nvSpPr>
            <p:cNvPr id="27" name="Freeform: Shape 26">
              <a:extLst>
                <a:ext uri="{FF2B5EF4-FFF2-40B4-BE49-F238E27FC236}">
                  <a16:creationId xmlns:a16="http://schemas.microsoft.com/office/drawing/2014/main" id="{0B0AB1BF-11AE-4CFF-85EC-E51DBD316A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526548A0-953E-4FBA-97A5-592ACAF42A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F84FA27B-CD1F-421B-BB4F-B141F02FF4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0" name="Freeform: Shape 29">
              <a:extLst>
                <a:ext uri="{FF2B5EF4-FFF2-40B4-BE49-F238E27FC236}">
                  <a16:creationId xmlns:a16="http://schemas.microsoft.com/office/drawing/2014/main" id="{3CDBD6AB-1AC7-4807-9C34-01139BB7C2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A bread with a heart-shaped jam">
            <a:extLst>
              <a:ext uri="{FF2B5EF4-FFF2-40B4-BE49-F238E27FC236}">
                <a16:creationId xmlns:a16="http://schemas.microsoft.com/office/drawing/2014/main" id="{56A7B065-1CE2-22AB-12C0-371D05F4B61D}"/>
              </a:ext>
            </a:extLst>
          </p:cNvPr>
          <p:cNvPicPr>
            <a:picLocks noChangeAspect="1"/>
          </p:cNvPicPr>
          <p:nvPr/>
        </p:nvPicPr>
        <p:blipFill rotWithShape="1">
          <a:blip r:embed="rId3"/>
          <a:srcRect r="42081" b="6"/>
          <a:stretch/>
        </p:blipFill>
        <p:spPr>
          <a:xfrm>
            <a:off x="1868884" y="1118937"/>
            <a:ext cx="4009124" cy="4620126"/>
          </a:xfrm>
          <a:prstGeom prst="rect">
            <a:avLst/>
          </a:prstGeom>
        </p:spPr>
      </p:pic>
      <p:grpSp>
        <p:nvGrpSpPr>
          <p:cNvPr id="32" name="Group 31">
            <a:extLst>
              <a:ext uri="{FF2B5EF4-FFF2-40B4-BE49-F238E27FC236}">
                <a16:creationId xmlns:a16="http://schemas.microsoft.com/office/drawing/2014/main" id="{F5FDDF18-F156-4D2D-82C6-F55008E338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130553" y="4560734"/>
            <a:ext cx="3061446" cy="2297265"/>
            <a:chOff x="-305" y="-1"/>
            <a:chExt cx="3832880" cy="2876136"/>
          </a:xfrm>
        </p:grpSpPr>
        <p:sp>
          <p:nvSpPr>
            <p:cNvPr id="33" name="Freeform: Shape 32">
              <a:extLst>
                <a:ext uri="{FF2B5EF4-FFF2-40B4-BE49-F238E27FC236}">
                  <a16:creationId xmlns:a16="http://schemas.microsoft.com/office/drawing/2014/main" id="{3822C29E-FFDD-45BC-A286-9C00C8E2D2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C9E2381D-1763-4D42-A3A2-B2345DD35E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D2A622D5-9532-4E0C-B9A8-DAEDD46462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5C0ABE88-5ADF-4A31-8505-78968DBB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564912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1156</Words>
  <Application>Microsoft Macintosh PowerPoint</Application>
  <PresentationFormat>Widescreen</PresentationFormat>
  <Paragraphs>72</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Open Sans</vt:lpstr>
      <vt:lpstr>office theme</vt:lpstr>
      <vt:lpstr>REDI Deep Dives: Bias Busters</vt:lpstr>
      <vt:lpstr>Welcome</vt:lpstr>
      <vt:lpstr>Introduction to the activity</vt:lpstr>
      <vt:lpstr>How this activity can benefit your team</vt:lpstr>
      <vt:lpstr>A team discussion on implicit biases – actions to remedy the impacts of bias on decision-making</vt:lpstr>
      <vt:lpstr>Flexible learning approach</vt:lpstr>
      <vt:lpstr>Overview of the facilitation</vt:lpstr>
      <vt:lpstr>Objectives</vt:lpstr>
      <vt:lpstr>Peanut Butter Jelly and Implicit Bias</vt:lpstr>
      <vt:lpstr>Do ONE of the following:</vt:lpstr>
      <vt:lpstr>Reflect and discuss </vt:lpstr>
      <vt:lpstr>Some steps you can take: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Kostandy, Mary</cp:lastModifiedBy>
  <cp:revision>2</cp:revision>
  <dcterms:created xsi:type="dcterms:W3CDTF">2023-08-29T19:04:28Z</dcterms:created>
  <dcterms:modified xsi:type="dcterms:W3CDTF">2023-12-06T22:51:27Z</dcterms:modified>
</cp:coreProperties>
</file>