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57" r:id="rId4"/>
    <p:sldId id="258" r:id="rId5"/>
    <p:sldId id="259" r:id="rId6"/>
    <p:sldId id="265" r:id="rId7"/>
    <p:sldId id="260" r:id="rId8"/>
    <p:sldId id="261" r:id="rId9"/>
    <p:sldId id="267" r:id="rId10"/>
    <p:sldId id="264"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C36915-BB7D-52DF-9F32-4040EC179C25}" name="Tita, Joseph" initials="TJ" userId="S::joseph.tita@ubc.ca::5b3f2638-ba6d-4241-a2f1-156c188015a7" providerId="AD"/>
  <p188:author id="{884F6433-AB4B-2DDD-F7FF-B99624E1DDD0}" name="Yasue, Mai" initials="YM" userId="S::mai.yasue@ubc.ca::bbbd2656-80af-430b-8289-bcbb168e72c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21"/>
  </p:normalViewPr>
  <p:slideViewPr>
    <p:cSldViewPr snapToGrid="0">
      <p:cViewPr varScale="1">
        <p:scale>
          <a:sx n="76" d="100"/>
          <a:sy n="76"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tandy, Mary" userId="c02f70c8-7daa-49f1-b9af-2179bff557f3" providerId="ADAL" clId="{F1849DE1-8DCC-1249-9F84-389F47D99326}"/>
    <pc:docChg chg="custSel modSld">
      <pc:chgData name="Kostandy, Mary" userId="c02f70c8-7daa-49f1-b9af-2179bff557f3" providerId="ADAL" clId="{F1849DE1-8DCC-1249-9F84-389F47D99326}" dt="2023-12-06T22:41:33.169" v="6" actId="1076"/>
      <pc:docMkLst>
        <pc:docMk/>
      </pc:docMkLst>
      <pc:sldChg chg="addSp delSp modSp mod">
        <pc:chgData name="Kostandy, Mary" userId="c02f70c8-7daa-49f1-b9af-2179bff557f3" providerId="ADAL" clId="{F1849DE1-8DCC-1249-9F84-389F47D99326}" dt="2023-12-06T22:41:33.169" v="6" actId="1076"/>
        <pc:sldMkLst>
          <pc:docMk/>
          <pc:sldMk cId="109857222" sldId="256"/>
        </pc:sldMkLst>
        <pc:spChg chg="del">
          <ac:chgData name="Kostandy, Mary" userId="c02f70c8-7daa-49f1-b9af-2179bff557f3" providerId="ADAL" clId="{F1849DE1-8DCC-1249-9F84-389F47D99326}" dt="2023-12-06T22:41:26.048" v="4" actId="478"/>
          <ac:spMkLst>
            <pc:docMk/>
            <pc:sldMk cId="109857222" sldId="256"/>
            <ac:spMk id="2" creationId="{00000000-0000-0000-0000-000000000000}"/>
          </ac:spMkLst>
        </pc:spChg>
        <pc:spChg chg="mod">
          <ac:chgData name="Kostandy, Mary" userId="c02f70c8-7daa-49f1-b9af-2179bff557f3" providerId="ADAL" clId="{F1849DE1-8DCC-1249-9F84-389F47D99326}" dt="2023-12-06T22:41:33.169" v="6" actId="1076"/>
          <ac:spMkLst>
            <pc:docMk/>
            <pc:sldMk cId="109857222" sldId="256"/>
            <ac:spMk id="3" creationId="{00000000-0000-0000-0000-000000000000}"/>
          </ac:spMkLst>
        </pc:spChg>
        <pc:spChg chg="add del mod">
          <ac:chgData name="Kostandy, Mary" userId="c02f70c8-7daa-49f1-b9af-2179bff557f3" providerId="ADAL" clId="{F1849DE1-8DCC-1249-9F84-389F47D99326}" dt="2023-12-06T22:41:30.148" v="5" actId="478"/>
          <ac:spMkLst>
            <pc:docMk/>
            <pc:sldMk cId="109857222" sldId="256"/>
            <ac:spMk id="5" creationId="{46970A05-6E3C-466F-819E-4A9DCC4D6C43}"/>
          </ac:spMkLst>
        </pc:spChg>
      </pc:sldChg>
      <pc:sldChg chg="modSp mod">
        <pc:chgData name="Kostandy, Mary" userId="c02f70c8-7daa-49f1-b9af-2179bff557f3" providerId="ADAL" clId="{F1849DE1-8DCC-1249-9F84-389F47D99326}" dt="2023-12-06T22:41:22.556" v="3" actId="27636"/>
        <pc:sldMkLst>
          <pc:docMk/>
          <pc:sldMk cId="3775933077" sldId="257"/>
        </pc:sldMkLst>
        <pc:spChg chg="mod">
          <ac:chgData name="Kostandy, Mary" userId="c02f70c8-7daa-49f1-b9af-2179bff557f3" providerId="ADAL" clId="{F1849DE1-8DCC-1249-9F84-389F47D99326}" dt="2023-12-06T22:41:22.556" v="3" actId="27636"/>
          <ac:spMkLst>
            <pc:docMk/>
            <pc:sldMk cId="3775933077" sldId="257"/>
            <ac:spMk id="3" creationId="{D24BF0C7-A7A3-B9F6-1F7D-DCDD19F988AD}"/>
          </ac:spMkLst>
        </pc:spChg>
      </pc:sldChg>
    </pc:docChg>
  </pc:docChgLst>
  <pc:docChgLst>
    <pc:chgData name="Kostandy, Mary" userId="c02f70c8-7daa-49f1-b9af-2179bff557f3" providerId="ADAL" clId="{8124DC1F-E752-B945-A9EE-1D668870184A}"/>
    <pc:docChg chg="modSld">
      <pc:chgData name="Kostandy, Mary" userId="c02f70c8-7daa-49f1-b9af-2179bff557f3" providerId="ADAL" clId="{8124DC1F-E752-B945-A9EE-1D668870184A}" dt="2023-12-06T22:49:29.088" v="0" actId="20577"/>
      <pc:docMkLst>
        <pc:docMk/>
      </pc:docMkLst>
      <pc:sldChg chg="modSp mod">
        <pc:chgData name="Kostandy, Mary" userId="c02f70c8-7daa-49f1-b9af-2179bff557f3" providerId="ADAL" clId="{8124DC1F-E752-B945-A9EE-1D668870184A}" dt="2023-12-06T22:49:29.088" v="0" actId="20577"/>
        <pc:sldMkLst>
          <pc:docMk/>
          <pc:sldMk cId="109857222" sldId="256"/>
        </pc:sldMkLst>
        <pc:spChg chg="mod">
          <ac:chgData name="Kostandy, Mary" userId="c02f70c8-7daa-49f1-b9af-2179bff557f3" providerId="ADAL" clId="{8124DC1F-E752-B945-A9EE-1D668870184A}" dt="2023-12-06T22:49:29.088" v="0" actId="20577"/>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E925C-CAA4-4283-816B-274B6119946B}" type="datetimeFigureOut">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22590-083D-4378-ACD9-D191D1120EB0}" type="slidenum">
              <a:t>‹#›</a:t>
            </a:fld>
            <a:endParaRPr lang="en-US"/>
          </a:p>
        </p:txBody>
      </p:sp>
    </p:spTree>
    <p:extLst>
      <p:ext uri="{BB962C8B-B14F-4D97-AF65-F5344CB8AC3E}">
        <p14:creationId xmlns:p14="http://schemas.microsoft.com/office/powerpoint/2010/main" val="146879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youtube.com/watch?v=DCApwX-X5P0" TargetMode="External"/><Relationship Id="rId3" Type="http://schemas.openxmlformats.org/officeDocument/2006/relationships/hyperlink" Target="https://www.youtube.com/watch?v=ASkX2O9zB24" TargetMode="External"/><Relationship Id="rId7" Type="http://schemas.openxmlformats.org/officeDocument/2006/relationships/hyperlink" Target="https://www.youtube.com/watch?v=m1ABrJMo0RA" TargetMode="External"/><Relationship Id="rId12" Type="http://schemas.openxmlformats.org/officeDocument/2006/relationships/hyperlink" Target="https://www.youtube.com/watch?v=ZADfaf5RzN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youtube.com/watch?v=t21vwD5eHJc" TargetMode="External"/><Relationship Id="rId11" Type="http://schemas.openxmlformats.org/officeDocument/2006/relationships/hyperlink" Target="https://www.youtube.com/watch?v=-T6EIqUsszA" TargetMode="External"/><Relationship Id="rId5" Type="http://schemas.openxmlformats.org/officeDocument/2006/relationships/hyperlink" Target="https://www.youtube.com/watch?v=4hg0CoFIuGY" TargetMode="External"/><Relationship Id="rId10" Type="http://schemas.openxmlformats.org/officeDocument/2006/relationships/hyperlink" Target="https://www.youtube.com/watch?v=UIfy62dhpBI" TargetMode="External"/><Relationship Id="rId4" Type="http://schemas.openxmlformats.org/officeDocument/2006/relationships/hyperlink" Target="https://www.youtube.com/watch?v=7JUzzBmbchs" TargetMode="External"/><Relationship Id="rId9" Type="http://schemas.openxmlformats.org/officeDocument/2006/relationships/hyperlink" Target="https://www.youtube.com/watch?v=0mPJf40unE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https://www.youtube.com/watch?v=ASkX2O9zB24</a:t>
            </a:r>
            <a:r>
              <a:rPr lang="en-US"/>
              <a:t> - each D has a video</a:t>
            </a:r>
          </a:p>
          <a:p>
            <a:r>
              <a:rPr lang="en-US">
                <a:hlinkClick r:id="rId4"/>
              </a:rPr>
              <a:t>https://www.youtube.com/watch?v=7JUzzBmbchs</a:t>
            </a:r>
            <a:r>
              <a:rPr lang="en-US"/>
              <a:t> on a train- direct intervention</a:t>
            </a:r>
            <a:endParaRPr lang="en-US">
              <a:ea typeface="Calibri"/>
              <a:cs typeface="Calibri"/>
            </a:endParaRPr>
          </a:p>
          <a:p>
            <a:r>
              <a:rPr lang="en-US">
                <a:hlinkClick r:id="rId5"/>
              </a:rPr>
              <a:t>https://www.youtube.com/watch?v=4hg0CoFIuGY</a:t>
            </a:r>
            <a:r>
              <a:rPr lang="en-US"/>
              <a:t> college campus, 5 D's Whittier College</a:t>
            </a:r>
          </a:p>
          <a:p>
            <a:r>
              <a:rPr lang="en-US">
                <a:hlinkClick r:id="rId6"/>
              </a:rPr>
              <a:t>https://www.youtube.com/watch?v=t21vwD5eHJc</a:t>
            </a:r>
            <a:r>
              <a:rPr lang="en-US"/>
              <a:t> UEA wellbeing 5 D's, context neutral</a:t>
            </a:r>
            <a:endParaRPr lang="en-US">
              <a:ea typeface="Calibri"/>
              <a:cs typeface="Calibri"/>
            </a:endParaRPr>
          </a:p>
          <a:p>
            <a:r>
              <a:rPr lang="en-US">
                <a:hlinkClick r:id="rId7"/>
              </a:rPr>
              <a:t>https://www.youtube.com/watch?v=m1ABrJMo0RA</a:t>
            </a:r>
            <a:r>
              <a:rPr lang="en-US"/>
              <a:t> Silly, fun take</a:t>
            </a:r>
            <a:endParaRPr lang="en-US">
              <a:ea typeface="Calibri"/>
              <a:cs typeface="Calibri"/>
            </a:endParaRPr>
          </a:p>
          <a:p>
            <a:r>
              <a:rPr lang="en-US">
                <a:hlinkClick r:id="rId8"/>
              </a:rPr>
              <a:t>https://www.youtube.com/watch?v=DCApwX-X5P0</a:t>
            </a:r>
            <a:r>
              <a:rPr lang="en-US"/>
              <a:t> Stanford Surgery PD about Upstander Engagement, specific to patients</a:t>
            </a:r>
            <a:endParaRPr lang="en-US">
              <a:ea typeface="Calibri"/>
              <a:cs typeface="Calibri"/>
            </a:endParaRPr>
          </a:p>
          <a:p>
            <a:r>
              <a:rPr lang="en-US">
                <a:hlinkClick r:id="rId9"/>
              </a:rPr>
              <a:t>https://www.youtube.com/watch?v=0mPJf40unEk</a:t>
            </a:r>
            <a:r>
              <a:rPr lang="en-US"/>
              <a:t> student focused, mix of humor and serious</a:t>
            </a:r>
            <a:endParaRPr lang="en-US">
              <a:ea typeface="Calibri"/>
              <a:cs typeface="Calibri"/>
            </a:endParaRPr>
          </a:p>
          <a:p>
            <a:r>
              <a:rPr lang="en-US">
                <a:hlinkClick r:id="rId10"/>
              </a:rPr>
              <a:t>https://www.youtube.com/watch?v=UIfy62dhpBI</a:t>
            </a:r>
            <a:r>
              <a:rPr lang="en-US"/>
              <a:t> Monash </a:t>
            </a:r>
            <a:r>
              <a:rPr lang="en-US" err="1"/>
              <a:t>uni</a:t>
            </a:r>
            <a:r>
              <a:rPr lang="en-US"/>
              <a:t>, public example, oddly dramatized </a:t>
            </a:r>
            <a:endParaRPr lang="en-US">
              <a:ea typeface="Calibri"/>
              <a:cs typeface="Calibri"/>
            </a:endParaRPr>
          </a:p>
          <a:p>
            <a:r>
              <a:rPr lang="en-US">
                <a:hlinkClick r:id="rId11"/>
              </a:rPr>
              <a:t>https://www.youtube.com/watch?v=-T6EIqUsszA</a:t>
            </a:r>
            <a:r>
              <a:rPr lang="en-US"/>
              <a:t> PSA version – animated, anti-Asian-specific</a:t>
            </a:r>
            <a:endParaRPr lang="en-US">
              <a:ea typeface="Calibri"/>
              <a:cs typeface="Calibri"/>
            </a:endParaRPr>
          </a:p>
          <a:p>
            <a:r>
              <a:rPr lang="en-US">
                <a:hlinkClick r:id="rId12"/>
              </a:rPr>
              <a:t>https://www.youtube.com/watch?v=ZADfaf5RzNk</a:t>
            </a:r>
            <a:r>
              <a:rPr lang="en-US"/>
              <a:t> University of Iowa</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BD122590-083D-4378-ACD9-D191D1120EB0}" type="slidenum">
              <a:t>8</a:t>
            </a:fld>
            <a:endParaRPr lang="en-US"/>
          </a:p>
        </p:txBody>
      </p:sp>
    </p:spTree>
    <p:extLst>
      <p:ext uri="{BB962C8B-B14F-4D97-AF65-F5344CB8AC3E}">
        <p14:creationId xmlns:p14="http://schemas.microsoft.com/office/powerpoint/2010/main" val="174714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D122590-083D-4378-ACD9-D191D1120EB0}" type="slidenum">
              <a:t>9</a:t>
            </a:fld>
            <a:endParaRPr lang="en-US"/>
          </a:p>
        </p:txBody>
      </p:sp>
    </p:spTree>
    <p:extLst>
      <p:ext uri="{BB962C8B-B14F-4D97-AF65-F5344CB8AC3E}">
        <p14:creationId xmlns:p14="http://schemas.microsoft.com/office/powerpoint/2010/main" val="371172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edi.med.ubc.ca/resourcefeedbac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edi.med.ubc.ca/it-starts-with-us/upstander-engage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degolf.stackexchange.com/users/36773/tngreene"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ighttobe.org/guides/bystander-intervention-trai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t7X5tjp9J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t21vwD5eHJ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1918" y="2714533"/>
            <a:ext cx="9144000" cy="1655762"/>
          </a:xfrm>
          <a:noFill/>
        </p:spPr>
        <p:txBody>
          <a:bodyPr vert="horz" lIns="91440" tIns="45720" rIns="91440" bIns="45720" rtlCol="0" anchor="t">
            <a:normAutofit lnSpcReduction="10000"/>
          </a:bodyPr>
          <a:lstStyle/>
          <a:p>
            <a:r>
              <a:rPr lang="en-US" sz="6000" dirty="0">
                <a:highlight>
                  <a:srgbClr val="C0C0C0"/>
                </a:highlight>
                <a:latin typeface="Whitney Bold"/>
              </a:rPr>
              <a:t>REDI Deep Dives: Cultivating Upstanders</a:t>
            </a:r>
            <a:endParaRPr lang="en-US" dirty="0">
              <a:highlight>
                <a:srgbClr val="C0C0C0"/>
              </a:highlight>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D9D47-FB48-56A6-B8EB-378F8EDB1A99}"/>
              </a:ext>
            </a:extLst>
          </p:cNvPr>
          <p:cNvSpPr>
            <a:spLocks noGrp="1"/>
          </p:cNvSpPr>
          <p:nvPr>
            <p:ph type="title"/>
          </p:nvPr>
        </p:nvSpPr>
        <p:spPr>
          <a:xfrm>
            <a:off x="841248" y="548640"/>
            <a:ext cx="3600860" cy="5431536"/>
          </a:xfrm>
        </p:spPr>
        <p:txBody>
          <a:bodyPr>
            <a:normAutofit/>
          </a:bodyPr>
          <a:lstStyle/>
          <a:p>
            <a:r>
              <a:rPr lang="en-US" sz="5400">
                <a:cs typeface="Calibri Light"/>
              </a:rPr>
              <a:t>Paired or small group discussion</a:t>
            </a:r>
            <a:endParaRPr lang="en-US"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6E325B-E539-6221-4092-3953FD8DEF62}"/>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a:cs typeface="Calibri" panose="020F0502020204030204"/>
              </a:rPr>
              <a:t>The key to learning how to become an upstander is to come up with an action plan and to ensure that you </a:t>
            </a:r>
            <a:r>
              <a:rPr lang="en-US" sz="2200" i="1">
                <a:cs typeface="Calibri" panose="020F0502020204030204"/>
              </a:rPr>
              <a:t>do something</a:t>
            </a:r>
            <a:r>
              <a:rPr lang="en-US" sz="2200">
                <a:cs typeface="Calibri" panose="020F0502020204030204"/>
              </a:rPr>
              <a:t>. Depending on the power you hold, your relationships and your own sense of personal safety, you may feel differently able to be direct or even distract. Develop your own style and discuss -  in what types of contexts will you use which "D" of the 5 D's? </a:t>
            </a:r>
          </a:p>
          <a:p>
            <a:endParaRPr lang="en-US" sz="2200">
              <a:cs typeface="Calibri" panose="020F0502020204030204"/>
            </a:endParaRPr>
          </a:p>
        </p:txBody>
      </p:sp>
    </p:spTree>
    <p:extLst>
      <p:ext uri="{BB962C8B-B14F-4D97-AF65-F5344CB8AC3E}">
        <p14:creationId xmlns:p14="http://schemas.microsoft.com/office/powerpoint/2010/main" val="100802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CA141-9145-6872-CEF8-D9DF4FD2C1D5}"/>
              </a:ext>
            </a:extLst>
          </p:cNvPr>
          <p:cNvSpPr>
            <a:spLocks noGrp="1"/>
          </p:cNvSpPr>
          <p:nvPr>
            <p:ph type="title"/>
          </p:nvPr>
        </p:nvSpPr>
        <p:spPr>
          <a:xfrm>
            <a:off x="640080" y="325369"/>
            <a:ext cx="4368602" cy="1956841"/>
          </a:xfrm>
        </p:spPr>
        <p:txBody>
          <a:bodyPr anchor="b">
            <a:normAutofit/>
          </a:bodyPr>
          <a:lstStyle/>
          <a:p>
            <a:r>
              <a:rPr lang="en-US" sz="5400">
                <a:latin typeface="Whitney Bold"/>
              </a:rPr>
              <a:t>Application:</a:t>
            </a:r>
            <a:br>
              <a:rPr lang="en-US" sz="5400">
                <a:latin typeface="Whitney Bold"/>
              </a:rPr>
            </a:br>
            <a:r>
              <a:rPr lang="en-US" sz="5400">
                <a:latin typeface="Whitney Bold"/>
              </a:rPr>
              <a:t>Scenario</a:t>
            </a:r>
            <a:endParaRPr lang="en-US"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A0F5D7-AB05-471C-9FDB-C45A178556E7}"/>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1000">
                <a:highlight>
                  <a:srgbClr val="FFFF00"/>
                </a:highlight>
                <a:latin typeface="Whitney Bold"/>
              </a:rPr>
              <a:t>[Feel free to modify the narrative below to better fit your specific context]</a:t>
            </a:r>
          </a:p>
          <a:p>
            <a:pPr>
              <a:buNone/>
            </a:pPr>
            <a:r>
              <a:rPr lang="en-US" sz="1000" b="1">
                <a:latin typeface="Whitney Bold"/>
                <a:ea typeface="+mn-lt"/>
                <a:cs typeface="+mn-lt"/>
              </a:rPr>
              <a:t>You are observing your colleague</a:t>
            </a:r>
            <a:r>
              <a:rPr lang="en-US" sz="1000">
                <a:latin typeface="Whitney Bold"/>
                <a:ea typeface="+mn-lt"/>
                <a:cs typeface="+mn-lt"/>
              </a:rPr>
              <a:t>, Dr. Patel, who is supervising a group of medical students, including Mike, who uses a wheelchair. </a:t>
            </a:r>
          </a:p>
          <a:p>
            <a:pPr>
              <a:buNone/>
            </a:pPr>
            <a:r>
              <a:rPr lang="en-US" sz="1000">
                <a:latin typeface="Whitney Bold"/>
                <a:ea typeface="+mn-lt"/>
                <a:cs typeface="+mn-lt"/>
              </a:rPr>
              <a:t>Dr. Patel sees Mike for the first time in class, and from his private remarks to you, it is clear that he assumes  that his use of a wheelchair will limit Mike's ability to perform their duties as a medical student. </a:t>
            </a:r>
            <a:endParaRPr lang="en-US" sz="1000">
              <a:latin typeface="Whitney Bold"/>
            </a:endParaRPr>
          </a:p>
          <a:p>
            <a:pPr>
              <a:buNone/>
            </a:pPr>
            <a:r>
              <a:rPr lang="en-US" sz="1000">
                <a:latin typeface="Whitney Bold"/>
                <a:ea typeface="+mn-lt"/>
                <a:cs typeface="+mn-lt"/>
              </a:rPr>
              <a:t>During a break in class, while other students are present, Dr. Patel asks Mike about the challenges he may experience in practice. Mike explains that he has been successful in his academic career thus far, and he suggests that he and Dr. Patel meet after class regarding accommodations. </a:t>
            </a:r>
            <a:endParaRPr lang="en-US" sz="1000">
              <a:latin typeface="Whitney Bold"/>
              <a:cs typeface="Calibri"/>
            </a:endParaRPr>
          </a:p>
          <a:p>
            <a:pPr>
              <a:buNone/>
            </a:pPr>
            <a:r>
              <a:rPr lang="en-US" sz="1000">
                <a:latin typeface="Whitney Bold"/>
                <a:cs typeface="Calibri"/>
              </a:rPr>
              <a:t>The rest of the students are visibly uncomfortable, but aside from Mike, nobody else replies to Dr. Patel. </a:t>
            </a:r>
          </a:p>
          <a:p>
            <a:pPr>
              <a:buNone/>
            </a:pPr>
            <a:r>
              <a:rPr lang="en-US" sz="1000" b="1">
                <a:latin typeface="Whitney Bold"/>
                <a:cs typeface="Calibri"/>
              </a:rPr>
              <a:t>[activity on next slide]</a:t>
            </a:r>
            <a:endParaRPr lang="en-US" sz="1000"/>
          </a:p>
          <a:p>
            <a:pPr>
              <a:buNone/>
            </a:pPr>
            <a:endParaRPr lang="en-US" sz="1000">
              <a:latin typeface="Whitney Bold"/>
              <a:cs typeface="Calibri"/>
            </a:endParaRPr>
          </a:p>
          <a:p>
            <a:pPr>
              <a:buNone/>
            </a:pPr>
            <a:endParaRPr lang="en-US" sz="1000">
              <a:latin typeface="Whitney Bold"/>
              <a:cs typeface="Calibri"/>
            </a:endParaRPr>
          </a:p>
          <a:p>
            <a:pPr>
              <a:buNone/>
            </a:pPr>
            <a:endParaRPr lang="en-US" sz="1000">
              <a:latin typeface="Calibri" panose="020F0502020204030204"/>
              <a:cs typeface="Calibri" panose="020F0502020204030204"/>
            </a:endParaRPr>
          </a:p>
          <a:p>
            <a:pPr marL="0" indent="0">
              <a:buNone/>
            </a:pPr>
            <a:endParaRPr lang="en-US" sz="1000">
              <a:latin typeface="Calibri" panose="020F0502020204030204"/>
              <a:cs typeface="Calibri" panose="020F0502020204030204"/>
            </a:endParaRPr>
          </a:p>
          <a:p>
            <a:pPr marL="0" indent="0">
              <a:buNone/>
            </a:pPr>
            <a:endParaRPr lang="en-US" sz="1000">
              <a:latin typeface="Whitney Bold"/>
              <a:cs typeface="Calibri"/>
            </a:endParaRPr>
          </a:p>
          <a:p>
            <a:pPr marL="0" indent="0">
              <a:buNone/>
            </a:pPr>
            <a:endParaRPr lang="en-US" sz="1000">
              <a:latin typeface="Whitney Bold"/>
            </a:endParaRPr>
          </a:p>
        </p:txBody>
      </p:sp>
      <p:pic>
        <p:nvPicPr>
          <p:cNvPr id="5" name="Picture 4" descr="Desk with stethoscope and computer keyboard">
            <a:extLst>
              <a:ext uri="{FF2B5EF4-FFF2-40B4-BE49-F238E27FC236}">
                <a16:creationId xmlns:a16="http://schemas.microsoft.com/office/drawing/2014/main" id="{63ED8B1C-E6FD-2B37-99EA-38BF76A09C59}"/>
              </a:ext>
            </a:extLst>
          </p:cNvPr>
          <p:cNvPicPr>
            <a:picLocks noChangeAspect="1"/>
          </p:cNvPicPr>
          <p:nvPr/>
        </p:nvPicPr>
        <p:blipFill rotWithShape="1">
          <a:blip r:embed="rId2"/>
          <a:srcRect l="33048" r="4" b="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9567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2302-C039-5BC8-95AD-493CF6A4B9A6}"/>
              </a:ext>
            </a:extLst>
          </p:cNvPr>
          <p:cNvSpPr>
            <a:spLocks noGrp="1"/>
          </p:cNvSpPr>
          <p:nvPr>
            <p:ph type="title"/>
          </p:nvPr>
        </p:nvSpPr>
        <p:spPr/>
        <p:txBody>
          <a:bodyPr/>
          <a:lstStyle/>
          <a:p>
            <a:r>
              <a:rPr lang="en-US">
                <a:latin typeface="Whitney Bold"/>
                <a:cs typeface="Calibri Light"/>
              </a:rPr>
              <a:t>Debrief</a:t>
            </a:r>
          </a:p>
        </p:txBody>
      </p:sp>
      <p:sp>
        <p:nvSpPr>
          <p:cNvPr id="3" name="Content Placeholder 2">
            <a:extLst>
              <a:ext uri="{FF2B5EF4-FFF2-40B4-BE49-F238E27FC236}">
                <a16:creationId xmlns:a16="http://schemas.microsoft.com/office/drawing/2014/main" id="{D9AADA61-351F-F8B8-46AB-981712FD1952}"/>
              </a:ext>
            </a:extLst>
          </p:cNvPr>
          <p:cNvSpPr>
            <a:spLocks noGrp="1"/>
          </p:cNvSpPr>
          <p:nvPr>
            <p:ph idx="1"/>
          </p:nvPr>
        </p:nvSpPr>
        <p:spPr/>
        <p:txBody>
          <a:bodyPr vert="horz" lIns="91440" tIns="45720" rIns="91440" bIns="45720" rtlCol="0" anchor="t">
            <a:normAutofit/>
          </a:bodyPr>
          <a:lstStyle/>
          <a:p>
            <a:pPr>
              <a:buNone/>
            </a:pPr>
            <a:r>
              <a:rPr lang="en-US" sz="2400">
                <a:latin typeface="Whitney Bold"/>
              </a:rPr>
              <a:t>As a witness to the situation described on the previous slide, how might you be an upstander, rather than contributing to the bystander effect? </a:t>
            </a:r>
            <a:endParaRPr lang="en-US" sz="2400">
              <a:cs typeface="Calibri"/>
            </a:endParaRPr>
          </a:p>
          <a:p>
            <a:pPr>
              <a:buNone/>
            </a:pPr>
            <a:r>
              <a:rPr lang="en-US" sz="2400">
                <a:latin typeface="Whitney Bold"/>
              </a:rPr>
              <a:t>Brainstorm some potential actions in the following categories:</a:t>
            </a:r>
            <a:endParaRPr lang="en-US" sz="2400">
              <a:cs typeface="Calibri"/>
            </a:endParaRPr>
          </a:p>
          <a:p>
            <a:pPr marL="1428750" lvl="2" indent="-285750">
              <a:buFont typeface="Arial"/>
              <a:buChar char="•"/>
            </a:pPr>
            <a:r>
              <a:rPr lang="en-US" sz="2800" b="1">
                <a:latin typeface="Whitney Bold"/>
              </a:rPr>
              <a:t>Delegate-</a:t>
            </a:r>
            <a:r>
              <a:rPr lang="en-US" sz="2800">
                <a:latin typeface="Whitney Bold"/>
              </a:rPr>
              <a:t> </a:t>
            </a:r>
            <a:endParaRPr lang="en-US" sz="2800" b="1">
              <a:latin typeface="Whitney Bold"/>
            </a:endParaRPr>
          </a:p>
          <a:p>
            <a:pPr marL="1428750" lvl="2" indent="-285750">
              <a:buFont typeface="Arial"/>
              <a:buChar char="•"/>
            </a:pPr>
            <a:r>
              <a:rPr lang="en-US" sz="2800" b="1">
                <a:latin typeface="Whitney Bold"/>
              </a:rPr>
              <a:t>Distract- </a:t>
            </a:r>
            <a:endParaRPr lang="en-US" sz="2800">
              <a:latin typeface="Whitney Bold"/>
            </a:endParaRPr>
          </a:p>
          <a:p>
            <a:pPr marL="1428750" lvl="2" indent="-285750">
              <a:buFont typeface="Arial"/>
              <a:buChar char="•"/>
            </a:pPr>
            <a:r>
              <a:rPr lang="en-US" sz="2800" b="1">
                <a:latin typeface="Whitney Bold"/>
              </a:rPr>
              <a:t>Delay-</a:t>
            </a:r>
            <a:endParaRPr lang="en-US" sz="2800">
              <a:latin typeface="Whitney Bold"/>
            </a:endParaRPr>
          </a:p>
          <a:p>
            <a:pPr marL="1428750" lvl="2" indent="-285750">
              <a:buFont typeface="Arial"/>
              <a:buChar char="•"/>
            </a:pPr>
            <a:r>
              <a:rPr lang="en-US" sz="2800" b="1">
                <a:latin typeface="Whitney Bold"/>
              </a:rPr>
              <a:t>Document- </a:t>
            </a:r>
            <a:endParaRPr lang="en-US" sz="2800">
              <a:latin typeface="Whitney Bold"/>
            </a:endParaRPr>
          </a:p>
          <a:p>
            <a:pPr marL="1428750" lvl="2" indent="-285750">
              <a:buFont typeface="Arial"/>
              <a:buChar char="•"/>
            </a:pPr>
            <a:r>
              <a:rPr lang="en-US" sz="2800" b="1">
                <a:latin typeface="Whitney Bold"/>
              </a:rPr>
              <a:t>Directly Intervene-</a:t>
            </a:r>
            <a:endParaRPr lang="en-US" b="1">
              <a:latin typeface="Whitney Bold"/>
            </a:endParaRPr>
          </a:p>
          <a:p>
            <a:pPr>
              <a:buNone/>
            </a:pPr>
            <a:r>
              <a:rPr lang="en-US" sz="2400">
                <a:latin typeface="Whitney Bold"/>
              </a:rPr>
              <a:t>How could the situation have been approached more effectively?</a:t>
            </a:r>
            <a:endParaRPr lang="en-US" sz="2400" b="1">
              <a:latin typeface="Whitney Bold"/>
            </a:endParaRPr>
          </a:p>
          <a:p>
            <a:pPr>
              <a:buNone/>
            </a:pPr>
            <a:endParaRPr lang="en-US">
              <a:latin typeface="Whitney Bold"/>
            </a:endParaRPr>
          </a:p>
        </p:txBody>
      </p:sp>
    </p:spTree>
    <p:extLst>
      <p:ext uri="{BB962C8B-B14F-4D97-AF65-F5344CB8AC3E}">
        <p14:creationId xmlns:p14="http://schemas.microsoft.com/office/powerpoint/2010/main" val="396740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5C73D-2782-A381-E769-21405B67330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Welcome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DEF02FE-B3A9-86F5-A97F-8E8B3F3038E0}"/>
              </a:ext>
            </a:extLst>
          </p:cNvPr>
          <p:cNvSpPr txBox="1"/>
          <p:nvPr/>
        </p:nvSpPr>
        <p:spPr>
          <a:xfrm>
            <a:off x="838200" y="1929384"/>
            <a:ext cx="10515600" cy="425196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900" dirty="0"/>
              <a:t>Thank you for your interest in engaging with this REDI  resource.​</a:t>
            </a:r>
            <a:endParaRPr lang="en-US" dirty="0"/>
          </a:p>
          <a:p>
            <a:pPr indent="-228600">
              <a:lnSpc>
                <a:spcPct val="90000"/>
              </a:lnSpc>
              <a:spcAft>
                <a:spcPts val="600"/>
              </a:spcAft>
              <a:buFont typeface="Arial" panose="020B0604020202020204" pitchFamily="34" charset="0"/>
              <a:buChar char="•"/>
            </a:pPr>
            <a:endParaRPr lang="en-US" sz="1900" dirty="0">
              <a:ea typeface="Calibri"/>
              <a:cs typeface="Calibri"/>
            </a:endParaRPr>
          </a:p>
          <a:p>
            <a:pPr>
              <a:lnSpc>
                <a:spcPct val="90000"/>
              </a:lnSpc>
              <a:spcAft>
                <a:spcPts val="600"/>
              </a:spcAft>
            </a:pPr>
            <a:r>
              <a:rPr lang="en-US" sz="1900" dirty="0"/>
              <a:t>If you decide to use this resource, could you please fill out </a:t>
            </a:r>
            <a:r>
              <a:rPr lang="en-US" sz="1900" dirty="0">
                <a:hlinkClick r:id="rId2"/>
              </a:rPr>
              <a:t>this form</a:t>
            </a:r>
            <a:r>
              <a:rPr lang="en-US" sz="1900" dirty="0"/>
              <a:t>?​</a:t>
            </a:r>
            <a:endParaRPr lang="en-US" sz="1900" dirty="0">
              <a:ea typeface="Calibri" panose="020F0502020204030204"/>
              <a:cs typeface="Calibri" panose="020F0502020204030204"/>
            </a:endParaRPr>
          </a:p>
          <a:p>
            <a:pPr>
              <a:lnSpc>
                <a:spcPct val="90000"/>
              </a:lnSpc>
              <a:spcAft>
                <a:spcPts val="600"/>
              </a:spcAft>
            </a:pPr>
            <a:r>
              <a:rPr lang="en-US" sz="1900" dirty="0">
                <a:solidFill>
                  <a:srgbClr val="000000"/>
                </a:solidFill>
                <a:latin typeface="Calibri" panose="020F0502020204030204"/>
                <a:ea typeface="Open Sans"/>
                <a:cs typeface="Calibri" panose="020F0502020204030204"/>
              </a:rPr>
              <a:t>(https://redi.med.ubc.ca/resourcefeedback) </a:t>
            </a:r>
            <a:endParaRPr lang="en-US"/>
          </a:p>
          <a:p>
            <a:pPr indent="-228600">
              <a:lnSpc>
                <a:spcPct val="90000"/>
              </a:lnSpc>
              <a:spcAft>
                <a:spcPts val="600"/>
              </a:spcAft>
              <a:buFont typeface="Arial" panose="020B0604020202020204" pitchFamily="34" charset="0"/>
              <a:buChar char="•"/>
            </a:pPr>
            <a:endParaRPr lang="en-US" sz="1900" dirty="0">
              <a:ea typeface="Calibri"/>
              <a:cs typeface="Calibri"/>
            </a:endParaRPr>
          </a:p>
          <a:p>
            <a:pPr>
              <a:lnSpc>
                <a:spcPct val="90000"/>
              </a:lnSpc>
              <a:spcAft>
                <a:spcPts val="600"/>
              </a:spcAft>
            </a:pPr>
            <a:r>
              <a:rPr lang="en-US" sz="1900" dirty="0"/>
              <a:t>Let us know what unit at UBC you are from and any feedback you may have. This will help us understand how our resources are being used and ensure that we are meeting the needs of the community. ​</a:t>
            </a:r>
            <a:endParaRPr lang="en-US" sz="1900" dirty="0">
              <a:ea typeface="Calibri"/>
              <a:cs typeface="Calibri"/>
            </a:endParaRPr>
          </a:p>
          <a:p>
            <a:pPr indent="-228600">
              <a:lnSpc>
                <a:spcPct val="90000"/>
              </a:lnSpc>
              <a:spcAft>
                <a:spcPts val="600"/>
              </a:spcAft>
              <a:buFont typeface="Arial" panose="020B0604020202020204" pitchFamily="34" charset="0"/>
              <a:buChar char="•"/>
            </a:pPr>
            <a:endParaRPr lang="en-US" sz="1900" dirty="0">
              <a:ea typeface="Calibri"/>
              <a:cs typeface="Calibri"/>
            </a:endParaRPr>
          </a:p>
          <a:p>
            <a:pPr>
              <a:lnSpc>
                <a:spcPct val="90000"/>
              </a:lnSpc>
              <a:spcAft>
                <a:spcPts val="600"/>
              </a:spcAft>
            </a:pPr>
            <a:r>
              <a:rPr lang="en-US" sz="1900" dirty="0"/>
              <a:t>If there are other similar types resources you would like to see, please let us know in the form, too. ​</a:t>
            </a:r>
            <a:endParaRPr lang="en-US" sz="1900" dirty="0">
              <a:ea typeface="Calibri" panose="020F0502020204030204"/>
              <a:cs typeface="Calibri" panose="020F0502020204030204"/>
            </a:endParaRPr>
          </a:p>
          <a:p>
            <a:pPr indent="-228600">
              <a:lnSpc>
                <a:spcPct val="90000"/>
              </a:lnSpc>
              <a:spcAft>
                <a:spcPts val="600"/>
              </a:spcAft>
              <a:buFont typeface="Arial" panose="020B0604020202020204" pitchFamily="34" charset="0"/>
              <a:buChar char="•"/>
            </a:pPr>
            <a:endParaRPr lang="en-US" sz="1900"/>
          </a:p>
          <a:p>
            <a:pPr>
              <a:lnSpc>
                <a:spcPct val="90000"/>
              </a:lnSpc>
              <a:spcAft>
                <a:spcPts val="600"/>
              </a:spcAft>
            </a:pPr>
            <a:r>
              <a:rPr lang="en-US" sz="1900" dirty="0"/>
              <a:t>Thanks, ​</a:t>
            </a:r>
            <a:endParaRPr lang="en-US" sz="1900" dirty="0">
              <a:ea typeface="Calibri" panose="020F0502020204030204"/>
              <a:cs typeface="Calibri" panose="020F0502020204030204"/>
            </a:endParaRPr>
          </a:p>
          <a:p>
            <a:pPr>
              <a:lnSpc>
                <a:spcPct val="90000"/>
              </a:lnSpc>
              <a:spcAft>
                <a:spcPts val="600"/>
              </a:spcAft>
            </a:pPr>
            <a:r>
              <a:rPr lang="en-US" sz="1900" dirty="0"/>
              <a:t>REDI Team</a:t>
            </a:r>
            <a:endParaRPr lang="en-US" sz="1900" dirty="0">
              <a:ea typeface="Calibri" panose="020F0502020204030204"/>
              <a:cs typeface="Calibri" panose="020F0502020204030204"/>
            </a:endParaRPr>
          </a:p>
        </p:txBody>
      </p:sp>
    </p:spTree>
    <p:extLst>
      <p:ext uri="{BB962C8B-B14F-4D97-AF65-F5344CB8AC3E}">
        <p14:creationId xmlns:p14="http://schemas.microsoft.com/office/powerpoint/2010/main" val="299215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409AA-825F-7E74-0A8B-721D0E56FC7F}"/>
              </a:ext>
            </a:extLst>
          </p:cNvPr>
          <p:cNvSpPr>
            <a:spLocks noGrp="1"/>
          </p:cNvSpPr>
          <p:nvPr>
            <p:ph type="title"/>
          </p:nvPr>
        </p:nvSpPr>
        <p:spPr>
          <a:xfrm>
            <a:off x="838200" y="365125"/>
            <a:ext cx="10515600" cy="1325563"/>
          </a:xfrm>
        </p:spPr>
        <p:txBody>
          <a:bodyPr>
            <a:normAutofit/>
          </a:bodyPr>
          <a:lstStyle/>
          <a:p>
            <a:r>
              <a:rPr lang="en-US" sz="5400">
                <a:latin typeface="Whitney Bold"/>
              </a:rPr>
              <a:t>The Bystander Effect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BF0C7-A7A3-B9F6-1F7D-DCDD19F988AD}"/>
              </a:ext>
            </a:extLst>
          </p:cNvPr>
          <p:cNvSpPr>
            <a:spLocks noGrp="1"/>
          </p:cNvSpPr>
          <p:nvPr>
            <p:ph idx="1"/>
          </p:nvPr>
        </p:nvSpPr>
        <p:spPr>
          <a:xfrm>
            <a:off x="838200" y="1929384"/>
            <a:ext cx="10515600" cy="4659235"/>
          </a:xfrm>
        </p:spPr>
        <p:txBody>
          <a:bodyPr vert="horz" lIns="91440" tIns="45720" rIns="91440" bIns="45720" rtlCol="0" anchor="t">
            <a:normAutofit fontScale="77500" lnSpcReduction="20000"/>
          </a:bodyPr>
          <a:lstStyle/>
          <a:p>
            <a:pPr>
              <a:buNone/>
            </a:pPr>
            <a:r>
              <a:rPr lang="en-US" sz="2200" b="1" dirty="0">
                <a:latin typeface="Whitney Bold"/>
                <a:cs typeface="Calibri Light"/>
              </a:rPr>
              <a:t>Bystander Effect or Bystander Apathy- </a:t>
            </a:r>
            <a:r>
              <a:rPr lang="en-US" sz="2200" dirty="0">
                <a:latin typeface="Whitney Bold"/>
                <a:cs typeface="Calibri Light"/>
              </a:rPr>
              <a:t>A phenomenon in which the presence of other people discourages individuals from intervening in an emergency, against a bully, during an assault, or when some other injustice is being committed. The greater the number of bystanders present in the situation, the less likely that any one of them will provide help to a person in distress, as each individual feels like they bear less responsibility for intervening.</a:t>
            </a:r>
            <a:endParaRPr lang="en-US" sz="2200" dirty="0">
              <a:latin typeface="Whitney Bold"/>
              <a:cs typeface="Calibri"/>
            </a:endParaRPr>
          </a:p>
          <a:p>
            <a:pPr>
              <a:buNone/>
            </a:pPr>
            <a:r>
              <a:rPr lang="en-US" sz="2200" dirty="0">
                <a:latin typeface="Whitney Bold"/>
                <a:cs typeface="Calibri Light"/>
              </a:rPr>
              <a:t>In working to bring about equity, diversity, and inclusion, it is important to recognize the bystander effect as a barrier that can prevent otherwise kind and caring people from intervening when they witness an act of discrimination.  </a:t>
            </a:r>
            <a:endParaRPr lang="en-US" sz="2200" dirty="0">
              <a:latin typeface="Whitney Bold"/>
              <a:cs typeface="Calibri"/>
            </a:endParaRPr>
          </a:p>
          <a:p>
            <a:pPr>
              <a:buNone/>
            </a:pPr>
            <a:r>
              <a:rPr lang="en-US" sz="2200" dirty="0">
                <a:latin typeface="Whitney Bold"/>
                <a:cs typeface="Calibri Light"/>
              </a:rPr>
              <a:t>In the workplace and learning environment, the bystander effect contributes to creating an unsupportive environment for people who are members of historically marginalized groups. In the face of subtly or blatantly discriminatory events, actions, or policies, </a:t>
            </a:r>
            <a:r>
              <a:rPr lang="en-US" sz="2200" b="1" dirty="0">
                <a:latin typeface="Whitney Bold"/>
                <a:cs typeface="Calibri Light"/>
              </a:rPr>
              <a:t>a lack of response pushing back against discrimination sends a message that the workplace/learning environment condones discrimination. </a:t>
            </a:r>
          </a:p>
          <a:p>
            <a:pPr>
              <a:buNone/>
            </a:pPr>
            <a:r>
              <a:rPr lang="en-US" sz="2200" dirty="0">
                <a:latin typeface="Whitney Bold"/>
                <a:cs typeface="Calibri Light"/>
              </a:rPr>
              <a:t>In this way, choosing inaction  by being a bystander is equivalent to condoning discrimination, which creates an emotionally stressful workplace and learning experience.</a:t>
            </a:r>
          </a:p>
          <a:p>
            <a:pPr>
              <a:buNone/>
            </a:pPr>
            <a:r>
              <a:rPr lang="en-US" sz="2200" dirty="0">
                <a:latin typeface="Whitney Bold"/>
                <a:cs typeface="Calibri Light"/>
              </a:rPr>
              <a:t>Instead of being bystanders, the REDI team encourages people to become “</a:t>
            </a:r>
            <a:r>
              <a:rPr lang="en-US" sz="2200" dirty="0">
                <a:latin typeface="Whitney Bold"/>
                <a:cs typeface="Calibri Light"/>
                <a:hlinkClick r:id="rId2"/>
              </a:rPr>
              <a:t>Upstanders</a:t>
            </a:r>
            <a:r>
              <a:rPr lang="en-US" sz="2200" dirty="0">
                <a:latin typeface="Whitney Bold"/>
                <a:cs typeface="Calibri Light"/>
              </a:rPr>
              <a:t>,” people who have the skills and courage to intervene when they witness injustice. While it may not be possible to  prevent all people from saying discriminatory things, if colleagues, students, instructors can become better upstanders, this can help to reduce the emotional distress because they can feel like “that person was racist but my unit, my colleagues, my students, my institutions support me.”</a:t>
            </a:r>
            <a:endParaRPr lang="en-US" sz="2200" dirty="0">
              <a:latin typeface="Whitney Bold"/>
            </a:endParaRPr>
          </a:p>
          <a:p>
            <a:pPr>
              <a:buNone/>
            </a:pPr>
            <a:endParaRPr lang="en-US" sz="2200" dirty="0">
              <a:latin typeface="Whitney Bold"/>
              <a:cs typeface="Calibri Light"/>
            </a:endParaRPr>
          </a:p>
          <a:p>
            <a:pPr marL="0" indent="0">
              <a:buNone/>
            </a:pPr>
            <a:endParaRPr lang="en-US" sz="2200">
              <a:latin typeface="Whitney Bold"/>
            </a:endParaRPr>
          </a:p>
        </p:txBody>
      </p:sp>
    </p:spTree>
    <p:extLst>
      <p:ext uri="{BB962C8B-B14F-4D97-AF65-F5344CB8AC3E}">
        <p14:creationId xmlns:p14="http://schemas.microsoft.com/office/powerpoint/2010/main" val="3775933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oster of a group of people with their hands up&#10;&#10;Description automatically generated">
            <a:extLst>
              <a:ext uri="{FF2B5EF4-FFF2-40B4-BE49-F238E27FC236}">
                <a16:creationId xmlns:a16="http://schemas.microsoft.com/office/drawing/2014/main" id="{6DE9E8FA-7584-6F69-4D34-8FF9C9BF37C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126" r="581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6CE2347-EFEC-4096-F340-CC700959197D}"/>
              </a:ext>
            </a:extLst>
          </p:cNvPr>
          <p:cNvSpPr txBox="1"/>
          <p:nvPr/>
        </p:nvSpPr>
        <p:spPr>
          <a:xfrm>
            <a:off x="5297762" y="2706624"/>
            <a:ext cx="6251110" cy="34838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500" b="1" dirty="0">
                <a:solidFill>
                  <a:schemeClr val="bg1"/>
                </a:solidFill>
                <a:highlight>
                  <a:srgbClr val="000080"/>
                </a:highlight>
              </a:rPr>
              <a:t>Six Factors That Cause the Bystander Effect When Others Are Present</a:t>
            </a:r>
            <a:endParaRPr lang="en-US" sz="1500" b="1" dirty="0">
              <a:solidFill>
                <a:schemeClr val="bg1"/>
              </a:solidFill>
              <a:highlight>
                <a:srgbClr val="000080"/>
              </a:highlight>
              <a:ea typeface="Calibri"/>
              <a:cs typeface="Calibri"/>
            </a:endParaRPr>
          </a:p>
          <a:p>
            <a:pPr marL="342900" indent="-228600">
              <a:lnSpc>
                <a:spcPct val="90000"/>
              </a:lnSpc>
              <a:spcAft>
                <a:spcPts val="600"/>
              </a:spcAft>
              <a:buFont typeface="Arial" panose="020B0604020202020204" pitchFamily="34" charset="0"/>
              <a:buChar char="•"/>
            </a:pPr>
            <a:r>
              <a:rPr lang="en-US" sz="1500" b="1" dirty="0"/>
              <a:t>Diffusion of Responsibility- </a:t>
            </a:r>
            <a:r>
              <a:rPr lang="en-US" sz="1500" dirty="0"/>
              <a:t>When responsibility is shared, the pressure to act decreases</a:t>
            </a:r>
            <a:endParaRPr lang="en-US" sz="1500" dirty="0">
              <a:ea typeface="Calibri"/>
              <a:cs typeface="Calibri"/>
            </a:endParaRPr>
          </a:p>
          <a:p>
            <a:pPr marL="342900" indent="-228600">
              <a:lnSpc>
                <a:spcPct val="90000"/>
              </a:lnSpc>
              <a:spcAft>
                <a:spcPts val="600"/>
              </a:spcAft>
              <a:buFont typeface="Arial" panose="020B0604020202020204" pitchFamily="34" charset="0"/>
              <a:buChar char="•"/>
            </a:pPr>
            <a:r>
              <a:rPr lang="en-US" sz="1500" b="1" dirty="0"/>
              <a:t>Depending On Others for Social Cues-</a:t>
            </a:r>
            <a:r>
              <a:rPr lang="en-US" sz="1500" dirty="0"/>
              <a:t> If no one is taking action, others will not either. </a:t>
            </a:r>
            <a:endParaRPr lang="en-US" sz="1500" dirty="0">
              <a:ea typeface="Calibri"/>
              <a:cs typeface="Calibri"/>
            </a:endParaRPr>
          </a:p>
          <a:p>
            <a:pPr marL="342900" indent="-228600">
              <a:lnSpc>
                <a:spcPct val="90000"/>
              </a:lnSpc>
              <a:spcAft>
                <a:spcPts val="600"/>
              </a:spcAft>
              <a:buFont typeface="Arial" panose="020B0604020202020204" pitchFamily="34" charset="0"/>
              <a:buChar char="•"/>
            </a:pPr>
            <a:r>
              <a:rPr lang="en-US" sz="1500" b="1" dirty="0"/>
              <a:t>The Assumption</a:t>
            </a:r>
            <a:r>
              <a:rPr lang="en-US" sz="1500" dirty="0"/>
              <a:t>- Assuming someone else will help or call for help.</a:t>
            </a:r>
            <a:endParaRPr lang="en-US" sz="1500" dirty="0">
              <a:ea typeface="Calibri"/>
              <a:cs typeface="Calibri"/>
            </a:endParaRPr>
          </a:p>
          <a:p>
            <a:pPr marL="342900" indent="-228600">
              <a:lnSpc>
                <a:spcPct val="90000"/>
              </a:lnSpc>
              <a:spcAft>
                <a:spcPts val="600"/>
              </a:spcAft>
              <a:buFont typeface="Arial" panose="020B0604020202020204" pitchFamily="34" charset="0"/>
              <a:buChar char="•"/>
            </a:pPr>
            <a:r>
              <a:rPr lang="en-US" sz="1500" b="1" dirty="0"/>
              <a:t>Ambiguity of a Situation-</a:t>
            </a:r>
            <a:r>
              <a:rPr lang="en-US" sz="1500" dirty="0"/>
              <a:t> The uncertainty of how much risk is involved if no one were to help.</a:t>
            </a:r>
            <a:endParaRPr lang="en-US" sz="1500" dirty="0">
              <a:ea typeface="Calibri"/>
              <a:cs typeface="Calibri"/>
            </a:endParaRPr>
          </a:p>
          <a:p>
            <a:pPr marL="342900" indent="-228600">
              <a:lnSpc>
                <a:spcPct val="90000"/>
              </a:lnSpc>
              <a:spcAft>
                <a:spcPts val="600"/>
              </a:spcAft>
              <a:buFont typeface="Arial" panose="020B0604020202020204" pitchFamily="34" charset="0"/>
              <a:buChar char="•"/>
            </a:pPr>
            <a:r>
              <a:rPr lang="en-US" sz="1500" b="1" dirty="0"/>
              <a:t>Feeling Socially Awkward-</a:t>
            </a:r>
            <a:r>
              <a:rPr lang="en-US" sz="1500" dirty="0"/>
              <a:t> We worry that we will feel awkward if we help while others just look on</a:t>
            </a:r>
            <a:endParaRPr lang="en-US" sz="1500" dirty="0">
              <a:ea typeface="Calibri"/>
              <a:cs typeface="Calibri"/>
            </a:endParaRPr>
          </a:p>
          <a:p>
            <a:pPr marL="342900" indent="-228600">
              <a:lnSpc>
                <a:spcPct val="90000"/>
              </a:lnSpc>
              <a:spcAft>
                <a:spcPts val="600"/>
              </a:spcAft>
              <a:buFont typeface="Arial" panose="020B0604020202020204" pitchFamily="34" charset="0"/>
              <a:buChar char="•"/>
            </a:pPr>
            <a:r>
              <a:rPr lang="en-US" sz="1500" b="1" dirty="0"/>
              <a:t>The Tendency to Misinterpret</a:t>
            </a:r>
            <a:r>
              <a:rPr lang="en-US" sz="1500" dirty="0"/>
              <a:t>- Misinterpreting the seriousness of a situation when no one takes action.</a:t>
            </a:r>
            <a:endParaRPr lang="en-US" sz="1500" dirty="0">
              <a:ea typeface="Calibri"/>
              <a:cs typeface="Calibri"/>
            </a:endParaRPr>
          </a:p>
        </p:txBody>
      </p:sp>
      <p:sp>
        <p:nvSpPr>
          <p:cNvPr id="5" name="TextBox 2">
            <a:extLst>
              <a:ext uri="{FF2B5EF4-FFF2-40B4-BE49-F238E27FC236}">
                <a16:creationId xmlns:a16="http://schemas.microsoft.com/office/drawing/2014/main" id="{5F147550-C973-9043-64F1-DFB6F9ECDB03}"/>
              </a:ext>
            </a:extLst>
          </p:cNvPr>
          <p:cNvSpPr txBox="1"/>
          <p:nvPr/>
        </p:nvSpPr>
        <p:spPr>
          <a:xfrm>
            <a:off x="9870531" y="6657945"/>
            <a:ext cx="2321469" cy="200055"/>
          </a:xfrm>
          <a:prstGeom prst="rect">
            <a:avLst/>
          </a:prstGeom>
          <a:solidFill>
            <a:srgbClr val="000000"/>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64584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D7E9C-0324-4746-97BE-90FC96BA917A}"/>
              </a:ext>
            </a:extLst>
          </p:cNvPr>
          <p:cNvSpPr>
            <a:spLocks noGrp="1"/>
          </p:cNvSpPr>
          <p:nvPr>
            <p:ph type="title"/>
          </p:nvPr>
        </p:nvSpPr>
        <p:spPr>
          <a:xfrm>
            <a:off x="5297762" y="329184"/>
            <a:ext cx="6251110" cy="1783080"/>
          </a:xfrm>
        </p:spPr>
        <p:txBody>
          <a:bodyPr anchor="b">
            <a:normAutofit/>
          </a:bodyPr>
          <a:lstStyle/>
          <a:p>
            <a:r>
              <a:rPr lang="en-US" sz="5400">
                <a:latin typeface="Whitney Bold"/>
              </a:rPr>
              <a:t>Examples</a:t>
            </a:r>
          </a:p>
        </p:txBody>
      </p:sp>
      <p:pic>
        <p:nvPicPr>
          <p:cNvPr id="5" name="Picture 4" descr="Desk with stethoscope and computer keyboard">
            <a:extLst>
              <a:ext uri="{FF2B5EF4-FFF2-40B4-BE49-F238E27FC236}">
                <a16:creationId xmlns:a16="http://schemas.microsoft.com/office/drawing/2014/main" id="{A25CB255-62BF-232D-2864-0C9183D5C54B}"/>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A0761F-D201-B622-6073-5F920D4EEBE9}"/>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1700">
                <a:latin typeface="Whitney Bold"/>
              </a:rPr>
              <a:t>A middle-aged person collapses in public, but nobody calls 911</a:t>
            </a:r>
          </a:p>
          <a:p>
            <a:r>
              <a:rPr lang="en-US" sz="1700">
                <a:latin typeface="Whitney Bold"/>
              </a:rPr>
              <a:t>An attending physician makes an offensive joke about a sedated patient in front of residents, but nobody speaks up.</a:t>
            </a:r>
          </a:p>
          <a:p>
            <a:r>
              <a:rPr lang="en-US" sz="1700">
                <a:latin typeface="Whitney Bold"/>
              </a:rPr>
              <a:t>Someone screams for help in a crowd, but you assume someone else in the crowd will intervene</a:t>
            </a:r>
          </a:p>
          <a:p>
            <a:r>
              <a:rPr lang="en-US" sz="1700">
                <a:latin typeface="Whitney Bold"/>
              </a:rPr>
              <a:t>You feel that a workplace policy is unfairly discriminatory, but you assume it is someone else's responsibility to point it out. You think to yourself, what do you know about equity anyways, you are just a white guy.</a:t>
            </a:r>
          </a:p>
          <a:p>
            <a:r>
              <a:rPr lang="en-US" sz="1700">
                <a:latin typeface="Whitney Bold"/>
              </a:rPr>
              <a:t>You are in a team meeting and your boss berates, belittles and unfairly undermines a racialized woman who is leading a particular initiative. No one in your unit does or says anything. </a:t>
            </a:r>
          </a:p>
          <a:p>
            <a:endParaRPr lang="en-US" sz="1700">
              <a:latin typeface="Whitney Bold"/>
            </a:endParaRPr>
          </a:p>
        </p:txBody>
      </p:sp>
    </p:spTree>
    <p:extLst>
      <p:ext uri="{BB962C8B-B14F-4D97-AF65-F5344CB8AC3E}">
        <p14:creationId xmlns:p14="http://schemas.microsoft.com/office/powerpoint/2010/main" val="245928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899AC-10D1-7C51-906A-7FA528CAC1B1}"/>
              </a:ext>
            </a:extLst>
          </p:cNvPr>
          <p:cNvSpPr>
            <a:spLocks noGrp="1"/>
          </p:cNvSpPr>
          <p:nvPr>
            <p:ph type="title"/>
          </p:nvPr>
        </p:nvSpPr>
        <p:spPr>
          <a:xfrm>
            <a:off x="838200" y="365125"/>
            <a:ext cx="10515600" cy="1325563"/>
          </a:xfrm>
        </p:spPr>
        <p:txBody>
          <a:bodyPr>
            <a:normAutofit/>
          </a:bodyPr>
          <a:lstStyle/>
          <a:p>
            <a:r>
              <a:rPr lang="en-US" sz="5400">
                <a:cs typeface="Calibri Light"/>
              </a:rPr>
              <a:t>Session instructions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436E1C-5153-BDE9-ECDE-44B0DE3558B2}"/>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dirty="0">
                <a:cs typeface="Calibri"/>
              </a:rPr>
              <a:t>The facilitator might want to read over the resources on the Right to Be website (or the other additional resources that REDI uses) </a:t>
            </a:r>
            <a:endParaRPr lang="en-US" sz="2200" dirty="0">
              <a:ea typeface="+mn-lt"/>
              <a:cs typeface="+mn-lt"/>
            </a:endParaRPr>
          </a:p>
          <a:p>
            <a:pPr lvl="1"/>
            <a:r>
              <a:rPr lang="en-US" sz="1800" dirty="0">
                <a:ea typeface="+mn-lt"/>
                <a:cs typeface="+mn-lt"/>
                <a:hlinkClick r:id="rId2"/>
              </a:rPr>
              <a:t>https://righttobe.org/guides/bystander-intervention-training/</a:t>
            </a:r>
            <a:r>
              <a:rPr lang="en-US" sz="1800" dirty="0">
                <a:ea typeface="+mn-lt"/>
                <a:cs typeface="+mn-lt"/>
              </a:rPr>
              <a:t> </a:t>
            </a:r>
            <a:endParaRPr lang="en-US" sz="1800">
              <a:ea typeface="Calibri"/>
              <a:cs typeface="Calibri"/>
            </a:endParaRPr>
          </a:p>
          <a:p>
            <a:r>
              <a:rPr lang="en-US" sz="2200" dirty="0">
                <a:cs typeface="Calibri"/>
              </a:rPr>
              <a:t>This session is structured as follows:</a:t>
            </a:r>
            <a:endParaRPr lang="en-US" sz="2200" dirty="0">
              <a:ea typeface="Calibri"/>
              <a:cs typeface="Calibri"/>
            </a:endParaRPr>
          </a:p>
          <a:p>
            <a:pPr lvl="1"/>
            <a:r>
              <a:rPr lang="en-US" sz="2200" dirty="0">
                <a:cs typeface="Calibri"/>
              </a:rPr>
              <a:t>Short introduction about the bystander effect and EDI (using the slides here)</a:t>
            </a:r>
            <a:endParaRPr lang="en-US" sz="2200" dirty="0">
              <a:ea typeface="Calibri"/>
              <a:cs typeface="Calibri"/>
            </a:endParaRPr>
          </a:p>
          <a:p>
            <a:pPr lvl="1"/>
            <a:r>
              <a:rPr lang="en-US" sz="2200" dirty="0">
                <a:cs typeface="Calibri"/>
              </a:rPr>
              <a:t>Small group discussion questions about the bystander effect</a:t>
            </a:r>
            <a:endParaRPr lang="en-US" sz="2200" dirty="0">
              <a:ea typeface="Calibri"/>
              <a:cs typeface="Calibri"/>
            </a:endParaRPr>
          </a:p>
          <a:p>
            <a:pPr lvl="1"/>
            <a:r>
              <a:rPr lang="en-US" sz="2200" dirty="0">
                <a:cs typeface="Calibri"/>
              </a:rPr>
              <a:t>Small group discussion about the 5 D's</a:t>
            </a:r>
            <a:endParaRPr lang="en-US" sz="2200" dirty="0">
              <a:ea typeface="Calibri"/>
              <a:cs typeface="Calibri"/>
            </a:endParaRPr>
          </a:p>
          <a:p>
            <a:pPr lvl="1"/>
            <a:r>
              <a:rPr lang="en-US" sz="2200" dirty="0">
                <a:cs typeface="Calibri"/>
              </a:rPr>
              <a:t>Practice in small groups using realistic scenarios </a:t>
            </a:r>
            <a:endParaRPr lang="en-US" sz="2200" dirty="0">
              <a:ea typeface="Calibri"/>
              <a:cs typeface="Calibri"/>
            </a:endParaRPr>
          </a:p>
        </p:txBody>
      </p:sp>
    </p:spTree>
    <p:extLst>
      <p:ext uri="{BB962C8B-B14F-4D97-AF65-F5344CB8AC3E}">
        <p14:creationId xmlns:p14="http://schemas.microsoft.com/office/powerpoint/2010/main" val="221102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818EC81-D57E-4E25-DB5E-32CA06CF39FD}"/>
              </a:ext>
            </a:extLst>
          </p:cNvPr>
          <p:cNvSpPr>
            <a:spLocks noGrp="1"/>
          </p:cNvSpPr>
          <p:nvPr>
            <p:ph type="title"/>
          </p:nvPr>
        </p:nvSpPr>
        <p:spPr>
          <a:xfrm>
            <a:off x="841246" y="673770"/>
            <a:ext cx="3644489" cy="2414488"/>
          </a:xfrm>
        </p:spPr>
        <p:txBody>
          <a:bodyPr anchor="t">
            <a:normAutofit/>
          </a:bodyPr>
          <a:lstStyle/>
          <a:p>
            <a:r>
              <a:rPr lang="en-US" sz="5400">
                <a:solidFill>
                  <a:srgbClr val="FFFFFF"/>
                </a:solidFill>
                <a:latin typeface="Whitney Bold"/>
              </a:rPr>
              <a:t>Paired or small group discussion</a:t>
            </a:r>
          </a:p>
        </p:txBody>
      </p:sp>
      <p:sp>
        <p:nvSpPr>
          <p:cNvPr id="3" name="Content Placeholder 2">
            <a:extLst>
              <a:ext uri="{FF2B5EF4-FFF2-40B4-BE49-F238E27FC236}">
                <a16:creationId xmlns:a16="http://schemas.microsoft.com/office/drawing/2014/main" id="{A8687530-C58F-92A0-FD19-BC3226164E7E}"/>
              </a:ext>
            </a:extLst>
          </p:cNvPr>
          <p:cNvSpPr>
            <a:spLocks noGrp="1"/>
          </p:cNvSpPr>
          <p:nvPr>
            <p:ph idx="1"/>
          </p:nvPr>
        </p:nvSpPr>
        <p:spPr>
          <a:xfrm>
            <a:off x="6095999" y="882315"/>
            <a:ext cx="5254754" cy="5294647"/>
          </a:xfrm>
        </p:spPr>
        <p:txBody>
          <a:bodyPr vert="horz" lIns="91440" tIns="45720" rIns="91440" bIns="45720" rtlCol="0">
            <a:normAutofit/>
          </a:bodyPr>
          <a:lstStyle/>
          <a:p>
            <a:pPr marL="457200" indent="-457200"/>
            <a:r>
              <a:rPr lang="en-US" sz="2200">
                <a:latin typeface="Whitney Bold"/>
              </a:rPr>
              <a:t>Ensuring that you are respecting confidentiality, share stories of the types of situations when you were either a bystander or you witnessed the bystander effect. </a:t>
            </a:r>
            <a:endParaRPr lang="en-US" sz="2200"/>
          </a:p>
          <a:p>
            <a:pPr marL="457200" indent="-457200"/>
            <a:r>
              <a:rPr lang="en-US" sz="2200">
                <a:latin typeface="Whitney Bold"/>
              </a:rPr>
              <a:t>Have you ever intervened in a situation (medical or otherwise) because nobody else was acting? How did you feel?</a:t>
            </a:r>
          </a:p>
          <a:p>
            <a:pPr marL="0" indent="0">
              <a:buNone/>
            </a:pPr>
            <a:endParaRPr lang="en-US" sz="2200">
              <a:latin typeface="Whitney Bold"/>
            </a:endParaRPr>
          </a:p>
        </p:txBody>
      </p:sp>
    </p:spTree>
    <p:extLst>
      <p:ext uri="{BB962C8B-B14F-4D97-AF65-F5344CB8AC3E}">
        <p14:creationId xmlns:p14="http://schemas.microsoft.com/office/powerpoint/2010/main" val="40617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AFCA141-9145-6872-CEF8-D9DF4FD2C1D5}"/>
              </a:ext>
            </a:extLst>
          </p:cNvPr>
          <p:cNvSpPr>
            <a:spLocks noGrp="1"/>
          </p:cNvSpPr>
          <p:nvPr>
            <p:ph type="title"/>
          </p:nvPr>
        </p:nvSpPr>
        <p:spPr>
          <a:xfrm>
            <a:off x="841246" y="673770"/>
            <a:ext cx="3874526" cy="2414488"/>
          </a:xfrm>
        </p:spPr>
        <p:txBody>
          <a:bodyPr anchor="t">
            <a:normAutofit fontScale="90000"/>
          </a:bodyPr>
          <a:lstStyle/>
          <a:p>
            <a:r>
              <a:rPr lang="en-US" sz="4600" dirty="0">
                <a:solidFill>
                  <a:srgbClr val="FFFFFF"/>
                </a:solidFill>
                <a:latin typeface="Whitney Bold"/>
              </a:rPr>
              <a:t>Counteracting the Bystander Effect- </a:t>
            </a:r>
            <a:br>
              <a:rPr lang="en-US" sz="4600" dirty="0">
                <a:solidFill>
                  <a:srgbClr val="FFFFFF"/>
                </a:solidFill>
                <a:latin typeface="Whitney Bold"/>
              </a:rPr>
            </a:br>
            <a:r>
              <a:rPr lang="en-US" sz="4600" dirty="0">
                <a:solidFill>
                  <a:srgbClr val="FFFFFF"/>
                </a:solidFill>
                <a:latin typeface="Whitney Bold"/>
              </a:rPr>
              <a:t>The 5Ds </a:t>
            </a:r>
          </a:p>
        </p:txBody>
      </p:sp>
      <p:sp>
        <p:nvSpPr>
          <p:cNvPr id="3" name="Content Placeholder 2">
            <a:extLst>
              <a:ext uri="{FF2B5EF4-FFF2-40B4-BE49-F238E27FC236}">
                <a16:creationId xmlns:a16="http://schemas.microsoft.com/office/drawing/2014/main" id="{7CA0F5D7-AB05-471C-9FDB-C45A178556E7}"/>
              </a:ext>
            </a:extLst>
          </p:cNvPr>
          <p:cNvSpPr>
            <a:spLocks noGrp="1"/>
          </p:cNvSpPr>
          <p:nvPr>
            <p:ph idx="1"/>
          </p:nvPr>
        </p:nvSpPr>
        <p:spPr>
          <a:xfrm>
            <a:off x="5894716" y="882315"/>
            <a:ext cx="5456037" cy="5323401"/>
          </a:xfrm>
        </p:spPr>
        <p:txBody>
          <a:bodyPr vert="horz" lIns="91440" tIns="45720" rIns="91440" bIns="45720" rtlCol="0" anchor="t">
            <a:noAutofit/>
          </a:bodyPr>
          <a:lstStyle/>
          <a:p>
            <a:r>
              <a:rPr lang="en-US" sz="1400" dirty="0">
                <a:latin typeface="Whitney Bold"/>
              </a:rPr>
              <a:t>Be an "Upstander," not a bystander. -</a:t>
            </a:r>
          </a:p>
          <a:p>
            <a:pPr lvl="1"/>
            <a:r>
              <a:rPr lang="en-US" sz="1400" dirty="0">
                <a:latin typeface="Whitney Bold"/>
              </a:rPr>
              <a:t>When an upstander sees a problem or injustice, they choose to do at least one of the following...</a:t>
            </a:r>
          </a:p>
          <a:p>
            <a:pPr lvl="2"/>
            <a:r>
              <a:rPr lang="en-US" sz="1400" b="1" dirty="0">
                <a:latin typeface="Whitney Bold"/>
              </a:rPr>
              <a:t>Delegate-</a:t>
            </a:r>
            <a:r>
              <a:rPr lang="en-US" sz="1400" dirty="0">
                <a:latin typeface="Whitney Bold"/>
              </a:rPr>
              <a:t> </a:t>
            </a:r>
            <a:r>
              <a:rPr lang="en-US" sz="1400" dirty="0">
                <a:latin typeface="Whitney Bold"/>
                <a:ea typeface="+mn-lt"/>
                <a:cs typeface="+mn-lt"/>
              </a:rPr>
              <a:t>Get help from someone else. Give tasks to other witnesses. Find a person in authority to intervene.</a:t>
            </a:r>
          </a:p>
          <a:p>
            <a:pPr lvl="2"/>
            <a:r>
              <a:rPr lang="en-US" sz="1400" b="1" dirty="0">
                <a:latin typeface="Whitney Bold"/>
              </a:rPr>
              <a:t>Distract- </a:t>
            </a:r>
            <a:r>
              <a:rPr lang="en-US" sz="1400" dirty="0">
                <a:latin typeface="Whitney Bold"/>
              </a:rPr>
              <a:t>Neutralize tension by interrupting before things escalate. Shift the focus away from the situation. Go to the person being targeted. Speak directly to them or help them leave the situation.</a:t>
            </a:r>
          </a:p>
          <a:p>
            <a:pPr lvl="2"/>
            <a:r>
              <a:rPr lang="en-US" sz="1400" b="1" dirty="0">
                <a:latin typeface="Whitney Bold"/>
              </a:rPr>
              <a:t>Delay-</a:t>
            </a:r>
            <a:r>
              <a:rPr lang="en-US" sz="1400" dirty="0">
                <a:latin typeface="Whitney Bold"/>
              </a:rPr>
              <a:t>If it is not safe to intervene in the moment, you can follow-up once things have deescalated by talking to the person being targeted. </a:t>
            </a:r>
          </a:p>
          <a:p>
            <a:pPr lvl="2"/>
            <a:r>
              <a:rPr lang="en-US" sz="1400" b="1" dirty="0">
                <a:latin typeface="Whitney Bold"/>
              </a:rPr>
              <a:t>Document- </a:t>
            </a:r>
            <a:r>
              <a:rPr lang="en-US" sz="1400" dirty="0">
                <a:latin typeface="Whitney Bold"/>
              </a:rPr>
              <a:t>Where immediate intervention is not possible or safe you can document and report the experience</a:t>
            </a:r>
          </a:p>
          <a:p>
            <a:pPr lvl="2"/>
            <a:r>
              <a:rPr lang="en-US" sz="1400" b="1" dirty="0">
                <a:latin typeface="Whitney Bold"/>
              </a:rPr>
              <a:t>Directly Intervene- </a:t>
            </a:r>
            <a:r>
              <a:rPr lang="en-US" sz="1400" dirty="0">
                <a:latin typeface="Whitney Bold"/>
              </a:rPr>
              <a:t>After assessing  the situation and your own capacity and safety you may choose to directly intervene by challenging the situation or conduct directly.</a:t>
            </a:r>
          </a:p>
          <a:p>
            <a:pPr lvl="2"/>
            <a:r>
              <a:rPr lang="en-US" sz="1400" dirty="0">
                <a:latin typeface="Whitney Bold"/>
              </a:rPr>
              <a:t> You may want to watch some examples of these techniques here (More examples are in the notes for this slide)</a:t>
            </a:r>
          </a:p>
          <a:p>
            <a:pPr lvl="3"/>
            <a:r>
              <a:rPr lang="en-US" sz="1400" dirty="0">
                <a:ea typeface="+mn-lt"/>
                <a:cs typeface="+mn-lt"/>
                <a:hlinkClick r:id="rId3"/>
              </a:rPr>
              <a:t>https://www.youtube.com/watch?v=mt7X5tjp9Js</a:t>
            </a:r>
            <a:endParaRPr lang="en-US" sz="1400" dirty="0">
              <a:ea typeface="Calibri"/>
              <a:cs typeface="Calibri"/>
            </a:endParaRPr>
          </a:p>
          <a:p>
            <a:pPr lvl="3"/>
            <a:r>
              <a:rPr lang="en-US" sz="1400" dirty="0">
                <a:ea typeface="+mn-lt"/>
                <a:cs typeface="+mn-lt"/>
                <a:hlinkClick r:id="rId4"/>
              </a:rPr>
              <a:t>https://www.youtube.com/watch?v=t21vwD5eHJc</a:t>
            </a:r>
            <a:r>
              <a:rPr lang="en-US" sz="1400" dirty="0">
                <a:ea typeface="+mn-lt"/>
                <a:cs typeface="+mn-lt"/>
              </a:rPr>
              <a:t> </a:t>
            </a:r>
          </a:p>
        </p:txBody>
      </p:sp>
    </p:spTree>
    <p:extLst>
      <p:ext uri="{BB962C8B-B14F-4D97-AF65-F5344CB8AC3E}">
        <p14:creationId xmlns:p14="http://schemas.microsoft.com/office/powerpoint/2010/main" val="30125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AFCA141-9145-6872-CEF8-D9DF4FD2C1D5}"/>
              </a:ext>
            </a:extLst>
          </p:cNvPr>
          <p:cNvSpPr>
            <a:spLocks noGrp="1"/>
          </p:cNvSpPr>
          <p:nvPr>
            <p:ph type="title"/>
          </p:nvPr>
        </p:nvSpPr>
        <p:spPr>
          <a:xfrm>
            <a:off x="841246" y="673770"/>
            <a:ext cx="3874526" cy="2414488"/>
          </a:xfrm>
        </p:spPr>
        <p:txBody>
          <a:bodyPr vert="horz" lIns="91440" tIns="45720" rIns="91440" bIns="45720" rtlCol="0" anchor="ctr">
            <a:normAutofit/>
          </a:bodyPr>
          <a:lstStyle/>
          <a:p>
            <a:pPr algn="ctr"/>
            <a:r>
              <a:rPr lang="en-US" sz="4600">
                <a:solidFill>
                  <a:srgbClr val="FFFFFF"/>
                </a:solidFill>
                <a:latin typeface="Whitney Bold"/>
              </a:rPr>
              <a:t>Practice: Scenario</a:t>
            </a:r>
            <a:endParaRPr lang="en-US">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7CA0F5D7-AB05-471C-9FDB-C45A178556E7}"/>
              </a:ext>
            </a:extLst>
          </p:cNvPr>
          <p:cNvSpPr>
            <a:spLocks noGrp="1"/>
          </p:cNvSpPr>
          <p:nvPr>
            <p:ph idx="1"/>
          </p:nvPr>
        </p:nvSpPr>
        <p:spPr>
          <a:xfrm>
            <a:off x="5894716" y="882315"/>
            <a:ext cx="5456037" cy="5323401"/>
          </a:xfrm>
        </p:spPr>
        <p:txBody>
          <a:bodyPr vert="horz" lIns="91440" tIns="45720" rIns="91440" bIns="45720" rtlCol="0" anchor="t">
            <a:noAutofit/>
          </a:bodyPr>
          <a:lstStyle/>
          <a:p>
            <a:pPr marL="0" indent="0">
              <a:buNone/>
            </a:pPr>
            <a:r>
              <a:rPr lang="en-US" sz="1400" b="1" dirty="0">
                <a:latin typeface="Whitney Bold"/>
                <a:ea typeface="+mn-lt"/>
                <a:cs typeface="+mn-lt"/>
              </a:rPr>
              <a:t>Scenario: </a:t>
            </a:r>
            <a:r>
              <a:rPr lang="en-US" sz="1400" dirty="0">
                <a:latin typeface="Whitney Bold"/>
                <a:ea typeface="+mn-lt"/>
                <a:cs typeface="+mn-lt"/>
              </a:rPr>
              <a:t>You are discussing the new group of medical students with a colleague in the hallway.  Your colleague is White and is working with several students from racialized backgrounds during this rotation. </a:t>
            </a:r>
            <a:endParaRPr lang="en-US" dirty="0"/>
          </a:p>
          <a:p>
            <a:pPr marL="0" indent="0">
              <a:buNone/>
            </a:pPr>
            <a:r>
              <a:rPr lang="en-US" sz="1400" dirty="0">
                <a:latin typeface="Whitney Bold"/>
                <a:ea typeface="+mn-lt"/>
                <a:cs typeface="+mn-lt"/>
              </a:rPr>
              <a:t>Offhandedly, your colleague remarks to you,  "It boggles my mind how </a:t>
            </a:r>
            <a:r>
              <a:rPr lang="en-US" sz="1400" i="1" dirty="0">
                <a:latin typeface="Whitney Bold"/>
                <a:ea typeface="+mn-lt"/>
                <a:cs typeface="+mn-lt"/>
              </a:rPr>
              <a:t>these people</a:t>
            </a:r>
            <a:r>
              <a:rPr lang="en-US" sz="1400" dirty="0">
                <a:latin typeface="Whitney Bold"/>
                <a:ea typeface="+mn-lt"/>
                <a:cs typeface="+mn-lt"/>
              </a:rPr>
              <a:t> just seem to get more incompetent each year." </a:t>
            </a:r>
            <a:endParaRPr lang="en-US">
              <a:latin typeface="Calibri" panose="020F0502020204030204"/>
              <a:ea typeface="+mn-lt"/>
              <a:cs typeface="+mn-lt"/>
            </a:endParaRPr>
          </a:p>
          <a:p>
            <a:pPr marL="0" indent="0">
              <a:buNone/>
            </a:pPr>
            <a:r>
              <a:rPr lang="en-US" sz="1400" dirty="0">
                <a:latin typeface="Whitney Bold"/>
                <a:ea typeface="+mn-lt"/>
                <a:cs typeface="+mn-lt"/>
              </a:rPr>
              <a:t>Your colleague was not aware, but one of the students was walking down the hallway and clearly overheard the comment. </a:t>
            </a:r>
            <a:endParaRPr lang="en-US" dirty="0">
              <a:cs typeface="Calibri"/>
            </a:endParaRPr>
          </a:p>
          <a:p>
            <a:pPr marL="0" indent="0">
              <a:buNone/>
            </a:pPr>
            <a:r>
              <a:rPr lang="en-US" sz="1400" b="1" dirty="0">
                <a:latin typeface="Whitney Bold"/>
                <a:ea typeface="Calibri"/>
                <a:cs typeface="Calibri"/>
              </a:rPr>
              <a:t>Below are some examples of how you could use the 5D strategies to be an upstander in this scenario.</a:t>
            </a:r>
          </a:p>
          <a:p>
            <a:pPr marL="0" indent="0">
              <a:buNone/>
            </a:pPr>
            <a:r>
              <a:rPr lang="en-US" sz="1400" b="1" dirty="0">
                <a:latin typeface="Whitney Bold"/>
                <a:ea typeface="Calibri"/>
                <a:cs typeface="Calibri"/>
              </a:rPr>
              <a:t>Delegate: </a:t>
            </a:r>
            <a:r>
              <a:rPr lang="en-US" sz="1400" dirty="0">
                <a:latin typeface="Whitney Bold"/>
                <a:ea typeface="Calibri"/>
                <a:cs typeface="Calibri"/>
              </a:rPr>
              <a:t>You could go to a department leader or supervisor, mention the offensive comment,  and ask them to take action. </a:t>
            </a:r>
            <a:endParaRPr lang="en-US" sz="1400" b="1" dirty="0">
              <a:latin typeface="Whitney Bold"/>
              <a:ea typeface="Calibri"/>
              <a:cs typeface="Calibri"/>
            </a:endParaRPr>
          </a:p>
          <a:p>
            <a:pPr marL="0" indent="0">
              <a:buNone/>
            </a:pPr>
            <a:r>
              <a:rPr lang="en-US" sz="1400" b="1" dirty="0">
                <a:latin typeface="Whitney Bold"/>
                <a:ea typeface="Calibri"/>
                <a:cs typeface="Calibri"/>
              </a:rPr>
              <a:t>Distract</a:t>
            </a:r>
            <a:r>
              <a:rPr lang="en-US" sz="1400" dirty="0">
                <a:latin typeface="Whitney Bold"/>
                <a:ea typeface="Calibri"/>
                <a:cs typeface="Calibri"/>
              </a:rPr>
              <a:t>:  You could break off the conversation with your colleague,  greet the student, and begin walking with them and discussing a totally different subject. </a:t>
            </a:r>
          </a:p>
          <a:p>
            <a:pPr marL="0" indent="0">
              <a:buNone/>
            </a:pPr>
            <a:r>
              <a:rPr lang="en-US" sz="1400" b="1" dirty="0">
                <a:latin typeface="Whitney Bold"/>
                <a:ea typeface="Calibri"/>
                <a:cs typeface="Calibri"/>
              </a:rPr>
              <a:t>Delay</a:t>
            </a:r>
            <a:r>
              <a:rPr lang="en-US" sz="1400" dirty="0">
                <a:latin typeface="Whitney Bold"/>
                <a:ea typeface="Calibri"/>
                <a:cs typeface="Calibri"/>
              </a:rPr>
              <a:t>: You could find the student at a later, more appropriate time, and address the comment with them, saying something such as, "Hey, are you feeling all right after that comment?"</a:t>
            </a:r>
          </a:p>
          <a:p>
            <a:pPr marL="0" indent="0">
              <a:buNone/>
            </a:pPr>
            <a:r>
              <a:rPr lang="en-US" sz="1400" b="1" dirty="0">
                <a:latin typeface="Whitney Bold"/>
                <a:ea typeface="Calibri"/>
                <a:cs typeface="Calibri"/>
              </a:rPr>
              <a:t>Document:</a:t>
            </a:r>
            <a:r>
              <a:rPr lang="en-US" sz="1400" dirty="0">
                <a:latin typeface="Whitney Bold"/>
                <a:ea typeface="Calibri"/>
                <a:cs typeface="Calibri"/>
              </a:rPr>
              <a:t> You could make a note on your phone about the date and time and what your colleague said in the presence of a student, in case it could be important to have in the future. </a:t>
            </a:r>
          </a:p>
          <a:p>
            <a:pPr marL="0" indent="0">
              <a:buNone/>
            </a:pPr>
            <a:r>
              <a:rPr lang="en-US" sz="1400" b="1" dirty="0">
                <a:latin typeface="Whitney Bold"/>
                <a:ea typeface="Calibri"/>
                <a:cs typeface="Calibri"/>
              </a:rPr>
              <a:t>Directly Intervene</a:t>
            </a:r>
            <a:r>
              <a:rPr lang="en-US" sz="1400" dirty="0">
                <a:latin typeface="Whitney Bold"/>
                <a:ea typeface="Calibri"/>
                <a:cs typeface="Calibri"/>
              </a:rPr>
              <a:t>: You could say something  in the moment to your colleague, such as "I don't  understand what you mean by 'these people,' could you explain what you mean by that?"</a:t>
            </a:r>
          </a:p>
          <a:p>
            <a:pPr marL="0" indent="0">
              <a:buNone/>
            </a:pPr>
            <a:endParaRPr lang="en-US" sz="1400">
              <a:latin typeface="Whitney Bold"/>
              <a:ea typeface="Calibri"/>
              <a:cs typeface="Calibri"/>
            </a:endParaRPr>
          </a:p>
          <a:p>
            <a:pPr marL="0" indent="0">
              <a:buNone/>
            </a:pPr>
            <a:endParaRPr lang="en-US" sz="1400">
              <a:latin typeface="Whitney Bold"/>
              <a:ea typeface="Calibri"/>
              <a:cs typeface="Calibri"/>
            </a:endParaRPr>
          </a:p>
        </p:txBody>
      </p:sp>
    </p:spTree>
    <p:extLst>
      <p:ext uri="{BB962C8B-B14F-4D97-AF65-F5344CB8AC3E}">
        <p14:creationId xmlns:p14="http://schemas.microsoft.com/office/powerpoint/2010/main" val="3384435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1782</Words>
  <Application>Microsoft Macintosh PowerPoint</Application>
  <PresentationFormat>Widescreen</PresentationFormat>
  <Paragraphs>99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Whitney Bold</vt:lpstr>
      <vt:lpstr>office theme</vt:lpstr>
      <vt:lpstr>PowerPoint Presentation</vt:lpstr>
      <vt:lpstr>Welcome</vt:lpstr>
      <vt:lpstr>The Bystander Effect</vt:lpstr>
      <vt:lpstr>PowerPoint Presentation</vt:lpstr>
      <vt:lpstr>Examples</vt:lpstr>
      <vt:lpstr>Session instructions</vt:lpstr>
      <vt:lpstr>Paired or small group discussion</vt:lpstr>
      <vt:lpstr>Counteracting the Bystander Effect-  The 5Ds </vt:lpstr>
      <vt:lpstr>Practice: Scenario</vt:lpstr>
      <vt:lpstr>Paired or small group discussion</vt:lpstr>
      <vt:lpstr>Application: Scenario</vt:lpstr>
      <vt:lpstr>Debrief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Kostandy, Mary</cp:lastModifiedBy>
  <cp:revision>280</cp:revision>
  <dcterms:created xsi:type="dcterms:W3CDTF">2023-08-15T17:25:54Z</dcterms:created>
  <dcterms:modified xsi:type="dcterms:W3CDTF">2024-02-07T20:58:06Z</dcterms:modified>
</cp:coreProperties>
</file>