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6" r:id="rId5"/>
    <p:sldId id="264" r:id="rId6"/>
    <p:sldId id="265" r:id="rId7"/>
    <p:sldId id="259" r:id="rId8"/>
    <p:sldId id="260" r:id="rId9"/>
    <p:sldId id="261" r:id="rId10"/>
    <p:sldId id="262" r:id="rId11"/>
    <p:sldId id="263"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C36915-BB7D-52DF-9F32-4040EC179C25}" name="Tita, Joseph" initials="TJ" userId="S::joseph.tita@ubc.ca::5b3f2638-ba6d-4241-a2f1-156c188015a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DB33ED-DED7-D880-E749-3D2F22EF3DD7}" v="2" dt="2023-11-17T19:52:43.146"/>
    <p1510:client id="{1E0EF416-F627-F51A-8FF2-9E8A03F9D1C5}" v="9" dt="2023-12-06T22:43:06.979"/>
    <p1510:client id="{300957CD-8188-BCD2-B9B3-51C4A586358D}" v="1688" dt="2023-09-18T16:05:37.734"/>
    <p1510:client id="{566F231E-4788-10E7-4716-6AFBB54A7955}" v="68" dt="2023-09-19T02:37:32.739"/>
    <p1510:client id="{694697CC-B95F-5906-FDA1-2BEEA37E453E}" v="1702" dt="2023-08-24T17:47:19.200"/>
    <p1510:client id="{7D7D695A-1CD4-CA2F-52FD-D75DE600B09E}" v="43" dt="2023-08-28T22:21:10.875"/>
    <p1510:client id="{7F8162F6-871E-5ABF-33D3-1ED9A14296F0}" v="29" dt="2023-09-22T19:50:11.062"/>
    <p1510:client id="{898417D6-4E4B-EA75-D0B5-76BB9380B91A}" v="16" dt="2023-10-11T20:10:06.679"/>
    <p1510:client id="{9321504D-B77A-15E6-E780-4B83276246C8}" v="559" dt="2023-09-29T20:46:32.187"/>
    <p1510:client id="{9868B2A0-1739-FAD4-0D2E-FC1CA5D19B50}" v="766" dt="2023-09-28T00:01:43.170"/>
    <p1510:client id="{A19167CC-3BEE-F011-6242-D0969C8892F5}" v="5" dt="2023-11-17T19:44:46.315"/>
    <p1510:client id="{C17655D8-33A9-AF6C-583F-71A2D1079FA2}" v="32" dt="2023-09-27T21:37:52.906"/>
    <p1510:client id="{C384B56B-F1EE-0948-1A93-884563534A1B}" v="4" dt="2023-09-20T18:19:43.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421"/>
  </p:normalViewPr>
  <p:slideViewPr>
    <p:cSldViewPr snapToGrid="0">
      <p:cViewPr varScale="1">
        <p:scale>
          <a:sx n="77" d="100"/>
          <a:sy n="77" d="100"/>
        </p:scale>
        <p:origin x="13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edi.med.ubc.ca/resourcefeedba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0662" y="1067432"/>
            <a:ext cx="4805996" cy="4497515"/>
          </a:xfrm>
        </p:spPr>
        <p:txBody>
          <a:bodyPr anchor="t">
            <a:normAutofit/>
          </a:bodyPr>
          <a:lstStyle/>
          <a:p>
            <a:pPr algn="l"/>
            <a:r>
              <a:rPr lang="en-US" sz="4000" dirty="0">
                <a:solidFill>
                  <a:schemeClr val="tx2"/>
                </a:solidFill>
                <a:ea typeface="+mj-lt"/>
                <a:cs typeface="+mj-lt"/>
              </a:rPr>
              <a:t>REDI Deep Dives: Mastering Conflict with the O’DEAR Framework</a:t>
            </a:r>
            <a:endParaRPr lang="en-US" dirty="0">
              <a:solidFill>
                <a:schemeClr val="tx2"/>
              </a:solidFill>
            </a:endParaRPr>
          </a:p>
        </p:txBody>
      </p:sp>
      <p:sp>
        <p:nvSpPr>
          <p:cNvPr id="3" name="Subtitle 2"/>
          <p:cNvSpPr>
            <a:spLocks noGrp="1"/>
          </p:cNvSpPr>
          <p:nvPr>
            <p:ph type="subTitle" idx="1"/>
          </p:nvPr>
        </p:nvSpPr>
        <p:spPr>
          <a:xfrm>
            <a:off x="6590966" y="4601816"/>
            <a:ext cx="4805691" cy="838831"/>
          </a:xfrm>
        </p:spPr>
        <p:txBody>
          <a:bodyPr vert="horz" lIns="91440" tIns="45720" rIns="91440" bIns="45720" rtlCol="0" anchor="b">
            <a:normAutofit/>
          </a:bodyPr>
          <a:lstStyle/>
          <a:p>
            <a:pPr algn="l"/>
            <a:r>
              <a:rPr lang="en-US" sz="2000" dirty="0">
                <a:solidFill>
                  <a:schemeClr val="tx2"/>
                </a:solidFill>
                <a:ea typeface="+mn-lt"/>
                <a:cs typeface="+mn-lt"/>
              </a:rPr>
              <a:t>Constructive Feedback Conversations: A Tool for Deescalating Conflicts </a:t>
            </a:r>
            <a:endParaRPr lang="en-US" dirty="0">
              <a:solidFill>
                <a:schemeClr val="tx2"/>
              </a:solidFill>
            </a:endParaRPr>
          </a:p>
        </p:txBody>
      </p:sp>
      <p:pic>
        <p:nvPicPr>
          <p:cNvPr id="7" name="Graphic 6" descr="Chat">
            <a:extLst>
              <a:ext uri="{FF2B5EF4-FFF2-40B4-BE49-F238E27FC236}">
                <a16:creationId xmlns:a16="http://schemas.microsoft.com/office/drawing/2014/main" id="{899ACA6B-41ED-A109-C8DF-668CDE17B2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grpSp>
      <p:sp>
        <p:nvSpPr>
          <p:cNvPr id="2" name="Title 1">
            <a:extLst>
              <a:ext uri="{FF2B5EF4-FFF2-40B4-BE49-F238E27FC236}">
                <a16:creationId xmlns:a16="http://schemas.microsoft.com/office/drawing/2014/main" id="{F499132C-6622-5476-124D-C0F96F1A0753}"/>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Open Sans"/>
              </a:rPr>
              <a:t>Ask</a:t>
            </a:r>
          </a:p>
        </p:txBody>
      </p:sp>
      <p:sp>
        <p:nvSpPr>
          <p:cNvPr id="3" name="Content Placeholder 2">
            <a:extLst>
              <a:ext uri="{FF2B5EF4-FFF2-40B4-BE49-F238E27FC236}">
                <a16:creationId xmlns:a16="http://schemas.microsoft.com/office/drawing/2014/main" id="{984C12E9-55BF-DFFF-3732-71FF09B6F023}"/>
              </a:ext>
            </a:extLst>
          </p:cNvPr>
          <p:cNvSpPr>
            <a:spLocks noGrp="1"/>
          </p:cNvSpPr>
          <p:nvPr>
            <p:ph idx="1"/>
          </p:nvPr>
        </p:nvSpPr>
        <p:spPr>
          <a:xfrm>
            <a:off x="6172200" y="804672"/>
            <a:ext cx="5221224" cy="5230368"/>
          </a:xfrm>
        </p:spPr>
        <p:txBody>
          <a:bodyPr vert="horz" lIns="91440" tIns="45720" rIns="91440" bIns="45720" rtlCol="0" anchor="ctr">
            <a:normAutofit/>
          </a:bodyPr>
          <a:lstStyle/>
          <a:p>
            <a:r>
              <a:rPr lang="en-US" sz="1800" b="1">
                <a:solidFill>
                  <a:schemeClr val="tx2"/>
                </a:solidFill>
                <a:latin typeface="Open Sans"/>
                <a:ea typeface="Open Sans"/>
                <a:cs typeface="Open Sans"/>
              </a:rPr>
              <a:t>Ask the other person to clarify their perspective on the situation or incident.</a:t>
            </a:r>
          </a:p>
          <a:p>
            <a:r>
              <a:rPr lang="en-US" sz="1800" b="1" i="1">
                <a:solidFill>
                  <a:schemeClr val="tx2"/>
                </a:solidFill>
                <a:latin typeface="Open Sans"/>
                <a:ea typeface="Open Sans"/>
                <a:cs typeface="Open Sans"/>
              </a:rPr>
              <a:t>Do say: </a:t>
            </a:r>
            <a:r>
              <a:rPr lang="en-US" sz="1800" i="1">
                <a:solidFill>
                  <a:schemeClr val="tx2"/>
                </a:solidFill>
                <a:latin typeface="Open Sans"/>
                <a:ea typeface="Open Sans"/>
                <a:cs typeface="Open Sans"/>
              </a:rPr>
              <a:t>“What was your perspective?”; “Can you tell me a little bit about what was going on for you?” </a:t>
            </a:r>
            <a:endParaRPr lang="en-US" sz="1800" b="1" i="1">
              <a:solidFill>
                <a:schemeClr val="tx2"/>
              </a:solidFill>
              <a:latin typeface="Open Sans"/>
              <a:ea typeface="Open Sans"/>
              <a:cs typeface="Open Sans"/>
            </a:endParaRPr>
          </a:p>
          <a:p>
            <a:r>
              <a:rPr lang="en-US" sz="1800" b="1" i="1">
                <a:solidFill>
                  <a:schemeClr val="tx2"/>
                </a:solidFill>
                <a:latin typeface="Open Sans"/>
                <a:ea typeface="Open Sans"/>
                <a:cs typeface="Open Sans"/>
              </a:rPr>
              <a:t>Do: </a:t>
            </a:r>
            <a:r>
              <a:rPr lang="en-US" sz="1800" i="1">
                <a:solidFill>
                  <a:schemeClr val="tx2"/>
                </a:solidFill>
                <a:latin typeface="Open Sans"/>
                <a:ea typeface="Open Sans"/>
                <a:cs typeface="Open Sans"/>
              </a:rPr>
              <a:t>Ask, genuinely, for their side of the story. Your goal is to get information and gain understanding.</a:t>
            </a:r>
          </a:p>
          <a:p>
            <a:r>
              <a:rPr lang="en-US" sz="1800" b="1" i="1">
                <a:solidFill>
                  <a:schemeClr val="tx2"/>
                </a:solidFill>
                <a:latin typeface="Open Sans"/>
                <a:ea typeface="Open Sans"/>
                <a:cs typeface="Open Sans"/>
              </a:rPr>
              <a:t>Don't</a:t>
            </a:r>
            <a:r>
              <a:rPr lang="en-US" sz="1800" i="1">
                <a:solidFill>
                  <a:schemeClr val="tx2"/>
                </a:solidFill>
                <a:latin typeface="Open Sans"/>
                <a:ea typeface="Open Sans"/>
                <a:cs typeface="Open Sans"/>
              </a:rPr>
              <a:t> ask a rhetorical question or a question that contains a veiled criticism.  "Did you not think that was rude of you?" "What the heck were you thinking?" "Did you consider my needs at all when you acted that way?" "What did you think that was going to accomplish?" "Why were you so mean?"</a:t>
            </a:r>
          </a:p>
          <a:p>
            <a:endParaRPr lang="en-US" sz="1800">
              <a:solidFill>
                <a:schemeClr val="tx2"/>
              </a:solidFill>
              <a:latin typeface="Open Sans"/>
              <a:ea typeface="Open Sans"/>
              <a:cs typeface="Open Sans"/>
            </a:endParaRPr>
          </a:p>
        </p:txBody>
      </p:sp>
    </p:spTree>
    <p:extLst>
      <p:ext uri="{BB962C8B-B14F-4D97-AF65-F5344CB8AC3E}">
        <p14:creationId xmlns:p14="http://schemas.microsoft.com/office/powerpoint/2010/main" val="95801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grpSp>
      <p:sp>
        <p:nvSpPr>
          <p:cNvPr id="2" name="Title 1">
            <a:extLst>
              <a:ext uri="{FF2B5EF4-FFF2-40B4-BE49-F238E27FC236}">
                <a16:creationId xmlns:a16="http://schemas.microsoft.com/office/drawing/2014/main" id="{9D38DA87-4CF0-24A7-5E39-3EA2BBD9E2ED}"/>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Open Sans"/>
              </a:rPr>
              <a:t>Request</a:t>
            </a:r>
          </a:p>
        </p:txBody>
      </p:sp>
      <p:sp>
        <p:nvSpPr>
          <p:cNvPr id="3" name="Content Placeholder 2">
            <a:extLst>
              <a:ext uri="{FF2B5EF4-FFF2-40B4-BE49-F238E27FC236}">
                <a16:creationId xmlns:a16="http://schemas.microsoft.com/office/drawing/2014/main" id="{54A48075-74C2-691F-BAE0-37E02B9D5967}"/>
              </a:ext>
            </a:extLst>
          </p:cNvPr>
          <p:cNvSpPr>
            <a:spLocks noGrp="1"/>
          </p:cNvSpPr>
          <p:nvPr>
            <p:ph idx="1"/>
          </p:nvPr>
        </p:nvSpPr>
        <p:spPr>
          <a:xfrm>
            <a:off x="6172200" y="804672"/>
            <a:ext cx="5221224" cy="5230368"/>
          </a:xfrm>
        </p:spPr>
        <p:txBody>
          <a:bodyPr vert="horz" lIns="91440" tIns="45720" rIns="91440" bIns="45720" rtlCol="0" anchor="ctr">
            <a:normAutofit/>
          </a:bodyPr>
          <a:lstStyle/>
          <a:p>
            <a:r>
              <a:rPr lang="en-US" sz="1800" b="1">
                <a:solidFill>
                  <a:schemeClr val="tx2"/>
                </a:solidFill>
                <a:latin typeface="Open Sans"/>
                <a:ea typeface="Open Sans"/>
                <a:cs typeface="Open Sans"/>
              </a:rPr>
              <a:t>Request that an alternative </a:t>
            </a:r>
            <a:r>
              <a:rPr lang="en-US" sz="1800" b="1" err="1">
                <a:solidFill>
                  <a:schemeClr val="tx2"/>
                </a:solidFill>
                <a:latin typeface="Open Sans"/>
                <a:ea typeface="Open Sans"/>
                <a:cs typeface="Open Sans"/>
              </a:rPr>
              <a:t>behaviour</a:t>
            </a:r>
            <a:r>
              <a:rPr lang="en-US" sz="1800" b="1">
                <a:solidFill>
                  <a:schemeClr val="tx2"/>
                </a:solidFill>
                <a:latin typeface="Open Sans"/>
                <a:ea typeface="Open Sans"/>
                <a:cs typeface="Open Sans"/>
              </a:rPr>
              <a:t> or approach be taken in the future.  This provides a starting point for problem-solving together.</a:t>
            </a:r>
          </a:p>
          <a:p>
            <a:r>
              <a:rPr lang="en-US" sz="1800" b="1" i="1">
                <a:solidFill>
                  <a:schemeClr val="tx2"/>
                </a:solidFill>
                <a:latin typeface="Open Sans"/>
                <a:ea typeface="Open Sans"/>
                <a:cs typeface="Open Sans"/>
              </a:rPr>
              <a:t>Do </a:t>
            </a:r>
            <a:r>
              <a:rPr lang="en-US" sz="1800" b="1" i="1" err="1">
                <a:solidFill>
                  <a:schemeClr val="tx2"/>
                </a:solidFill>
                <a:latin typeface="Open Sans"/>
                <a:ea typeface="Open Sans"/>
                <a:cs typeface="Open Sans"/>
              </a:rPr>
              <a:t>say:</a:t>
            </a:r>
            <a:r>
              <a:rPr lang="en-US" sz="1800" i="1" err="1">
                <a:solidFill>
                  <a:schemeClr val="tx2"/>
                </a:solidFill>
                <a:latin typeface="Open Sans"/>
                <a:ea typeface="Open Sans"/>
                <a:cs typeface="Open Sans"/>
              </a:rPr>
              <a:t>“I’d</a:t>
            </a:r>
            <a:r>
              <a:rPr lang="en-US" sz="1800" i="1">
                <a:solidFill>
                  <a:schemeClr val="tx2"/>
                </a:solidFill>
                <a:latin typeface="Open Sans"/>
                <a:ea typeface="Open Sans"/>
                <a:cs typeface="Open Sans"/>
              </a:rPr>
              <a:t> appreciate it if you spoke to me directly about your frustrations so we could work through it together”; “Next time, can you please just let me know earlier so I can plan accordingly”</a:t>
            </a:r>
            <a:endParaRPr lang="en-US" sz="1800" b="1" i="1">
              <a:solidFill>
                <a:schemeClr val="tx2"/>
              </a:solidFill>
              <a:latin typeface="Open Sans"/>
              <a:ea typeface="Open Sans"/>
              <a:cs typeface="Open Sans"/>
            </a:endParaRPr>
          </a:p>
          <a:p>
            <a:r>
              <a:rPr lang="en-US" sz="1800" b="1" i="1">
                <a:solidFill>
                  <a:schemeClr val="tx2"/>
                </a:solidFill>
                <a:latin typeface="Open Sans"/>
                <a:ea typeface="Open Sans"/>
                <a:cs typeface="Open Sans"/>
              </a:rPr>
              <a:t>Do</a:t>
            </a:r>
            <a:r>
              <a:rPr lang="en-US" sz="1800" i="1">
                <a:solidFill>
                  <a:schemeClr val="tx2"/>
                </a:solidFill>
                <a:latin typeface="Open Sans"/>
                <a:ea typeface="Open Sans"/>
                <a:cs typeface="Open Sans"/>
              </a:rPr>
              <a:t> focus on providing an observable action/behavior that the other person can do in the future.</a:t>
            </a:r>
            <a:endParaRPr lang="en-US" sz="1800" b="1" i="1">
              <a:solidFill>
                <a:schemeClr val="tx2"/>
              </a:solidFill>
              <a:latin typeface="Open Sans"/>
              <a:ea typeface="Open Sans"/>
              <a:cs typeface="Open Sans"/>
            </a:endParaRPr>
          </a:p>
          <a:p>
            <a:r>
              <a:rPr lang="en-US" sz="1800" b="1" i="1">
                <a:solidFill>
                  <a:schemeClr val="tx2"/>
                </a:solidFill>
                <a:latin typeface="Open Sans"/>
                <a:ea typeface="Open Sans"/>
                <a:cs typeface="Open Sans"/>
              </a:rPr>
              <a:t>Don't</a:t>
            </a:r>
            <a:r>
              <a:rPr lang="en-US" sz="1800" i="1">
                <a:solidFill>
                  <a:schemeClr val="tx2"/>
                </a:solidFill>
                <a:latin typeface="Open Sans"/>
                <a:ea typeface="Open Sans"/>
                <a:cs typeface="Open Sans"/>
              </a:rPr>
              <a:t> make the request about the person. "Could you not be such a jerk next time?" </a:t>
            </a:r>
          </a:p>
          <a:p>
            <a:endParaRPr lang="en-US" sz="1800">
              <a:solidFill>
                <a:schemeClr val="tx2"/>
              </a:solidFill>
              <a:latin typeface="Open Sans"/>
              <a:ea typeface="Open Sans"/>
              <a:cs typeface="Open Sans"/>
            </a:endParaRPr>
          </a:p>
        </p:txBody>
      </p:sp>
    </p:spTree>
    <p:extLst>
      <p:ext uri="{BB962C8B-B14F-4D97-AF65-F5344CB8AC3E}">
        <p14:creationId xmlns:p14="http://schemas.microsoft.com/office/powerpoint/2010/main" val="1135765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grpSp>
      <p:sp>
        <p:nvSpPr>
          <p:cNvPr id="2" name="Title 1">
            <a:extLst>
              <a:ext uri="{FF2B5EF4-FFF2-40B4-BE49-F238E27FC236}">
                <a16:creationId xmlns:a16="http://schemas.microsoft.com/office/drawing/2014/main" id="{82755574-EF9B-548D-23DC-621DCE934EE8}"/>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Open Sans"/>
              </a:rPr>
              <a:t>Practice activity</a:t>
            </a:r>
          </a:p>
        </p:txBody>
      </p:sp>
      <p:sp>
        <p:nvSpPr>
          <p:cNvPr id="3" name="Content Placeholder 2">
            <a:extLst>
              <a:ext uri="{FF2B5EF4-FFF2-40B4-BE49-F238E27FC236}">
                <a16:creationId xmlns:a16="http://schemas.microsoft.com/office/drawing/2014/main" id="{14FA8860-2DDE-5A32-628B-9BD2B7DE36D9}"/>
              </a:ext>
            </a:extLst>
          </p:cNvPr>
          <p:cNvSpPr>
            <a:spLocks noGrp="1"/>
          </p:cNvSpPr>
          <p:nvPr>
            <p:ph idx="1"/>
          </p:nvPr>
        </p:nvSpPr>
        <p:spPr>
          <a:xfrm>
            <a:off x="6172200" y="804672"/>
            <a:ext cx="5499414" cy="5544844"/>
          </a:xfrm>
        </p:spPr>
        <p:txBody>
          <a:bodyPr anchor="ctr">
            <a:normAutofit/>
          </a:bodyPr>
          <a:lstStyle/>
          <a:p>
            <a:r>
              <a:rPr lang="en-US" sz="1800">
                <a:solidFill>
                  <a:schemeClr val="tx2"/>
                </a:solidFill>
                <a:latin typeface="Open Sans"/>
                <a:ea typeface="Open Sans"/>
                <a:cs typeface="Open Sans"/>
              </a:rPr>
              <a:t>Find a partner among your colleagues (consider using breakout rooms if meeting via videoconference)</a:t>
            </a:r>
          </a:p>
          <a:p>
            <a:r>
              <a:rPr lang="en-US" sz="1800">
                <a:solidFill>
                  <a:schemeClr val="tx2"/>
                </a:solidFill>
                <a:latin typeface="Open Sans"/>
                <a:ea typeface="Open Sans"/>
                <a:cs typeface="Open Sans"/>
              </a:rPr>
              <a:t>Take turns practicing the use of the ODEAR model with each other. Below are some hypothetical conflicts that you can use (feel free to make up your own):</a:t>
            </a:r>
          </a:p>
          <a:p>
            <a:pPr marL="0" indent="0">
              <a:buNone/>
            </a:pPr>
            <a:endParaRPr lang="en-US" sz="1800">
              <a:solidFill>
                <a:schemeClr val="tx2"/>
              </a:solidFill>
              <a:latin typeface="Open Sans"/>
              <a:ea typeface="Open Sans"/>
              <a:cs typeface="Open Sans"/>
            </a:endParaRPr>
          </a:p>
          <a:p>
            <a:pPr lvl="1"/>
            <a:r>
              <a:rPr lang="en-US" sz="1400">
                <a:solidFill>
                  <a:schemeClr val="tx2"/>
                </a:solidFill>
                <a:latin typeface="Open Sans"/>
                <a:ea typeface="Open Sans"/>
                <a:cs typeface="Open Sans"/>
              </a:rPr>
              <a:t>Person A did not return an item they borrowed from Person B.</a:t>
            </a:r>
          </a:p>
          <a:p>
            <a:pPr lvl="1"/>
            <a:r>
              <a:rPr lang="en-US" sz="1400">
                <a:solidFill>
                  <a:schemeClr val="tx2"/>
                </a:solidFill>
                <a:latin typeface="Open Sans"/>
                <a:ea typeface="Open Sans"/>
                <a:cs typeface="Open Sans"/>
              </a:rPr>
              <a:t>Person A arrived very late for a meeting with Person B, and there was no communication.</a:t>
            </a:r>
          </a:p>
          <a:p>
            <a:pPr lvl="1"/>
            <a:r>
              <a:rPr lang="en-US" sz="1400">
                <a:solidFill>
                  <a:schemeClr val="tx2"/>
                </a:solidFill>
                <a:latin typeface="Open Sans"/>
                <a:ea typeface="Open Sans"/>
                <a:cs typeface="Open Sans"/>
              </a:rPr>
              <a:t>Person A did Person B a big </a:t>
            </a:r>
            <a:r>
              <a:rPr lang="en-US" sz="1400" err="1">
                <a:solidFill>
                  <a:schemeClr val="tx2"/>
                </a:solidFill>
                <a:latin typeface="Open Sans"/>
                <a:ea typeface="Open Sans"/>
                <a:cs typeface="Open Sans"/>
              </a:rPr>
              <a:t>favour</a:t>
            </a:r>
            <a:r>
              <a:rPr lang="en-US" sz="1400">
                <a:solidFill>
                  <a:schemeClr val="tx2"/>
                </a:solidFill>
                <a:latin typeface="Open Sans"/>
                <a:ea typeface="Open Sans"/>
                <a:cs typeface="Open Sans"/>
              </a:rPr>
              <a:t> but Person B was unwilling to reciprocate when Person A needed a </a:t>
            </a:r>
            <a:r>
              <a:rPr lang="en-US" sz="1400" err="1">
                <a:solidFill>
                  <a:schemeClr val="tx2"/>
                </a:solidFill>
                <a:latin typeface="Open Sans"/>
                <a:ea typeface="Open Sans"/>
                <a:cs typeface="Open Sans"/>
              </a:rPr>
              <a:t>favour</a:t>
            </a:r>
            <a:r>
              <a:rPr lang="en-US" sz="1400">
                <a:solidFill>
                  <a:schemeClr val="tx2"/>
                </a:solidFill>
                <a:latin typeface="Open Sans"/>
                <a:ea typeface="Open Sans"/>
                <a:cs typeface="Open Sans"/>
              </a:rPr>
              <a:t>.</a:t>
            </a:r>
          </a:p>
          <a:p>
            <a:pPr lvl="1"/>
            <a:r>
              <a:rPr lang="en-US" sz="1400">
                <a:solidFill>
                  <a:schemeClr val="tx2"/>
                </a:solidFill>
                <a:latin typeface="Open Sans"/>
                <a:ea typeface="Open Sans"/>
                <a:cs typeface="Open Sans"/>
              </a:rPr>
              <a:t>Person A sent an email asking for information, but did not receive a reply from Person B.</a:t>
            </a:r>
          </a:p>
          <a:p>
            <a:pPr lvl="1"/>
            <a:r>
              <a:rPr lang="en-US" sz="1400">
                <a:solidFill>
                  <a:schemeClr val="tx2"/>
                </a:solidFill>
                <a:latin typeface="Open Sans"/>
                <a:ea typeface="Open Sans"/>
                <a:cs typeface="Open Sans"/>
              </a:rPr>
              <a:t>Person A was running a meeting and did not acknowledge Person B's attempts to contribute. </a:t>
            </a:r>
          </a:p>
          <a:p>
            <a:pPr lvl="1"/>
            <a:r>
              <a:rPr lang="en-US" sz="1400">
                <a:solidFill>
                  <a:schemeClr val="tx2"/>
                </a:solidFill>
                <a:latin typeface="Open Sans"/>
                <a:ea typeface="Open Sans"/>
                <a:cs typeface="Open Sans"/>
              </a:rPr>
              <a:t>Person A has tried several times to meet with Person B, but Person B has repeatedly avoided setting aside time to meet.</a:t>
            </a:r>
          </a:p>
          <a:p>
            <a:pPr lvl="1"/>
            <a:endParaRPr lang="en-US" sz="1400">
              <a:solidFill>
                <a:schemeClr val="tx2"/>
              </a:solidFill>
              <a:latin typeface="Open Sans"/>
              <a:ea typeface="Open Sans"/>
              <a:cs typeface="Open Sans"/>
            </a:endParaRPr>
          </a:p>
          <a:p>
            <a:pPr lvl="1"/>
            <a:endParaRPr lang="en-US" sz="1400">
              <a:solidFill>
                <a:schemeClr val="tx2"/>
              </a:solidFill>
              <a:latin typeface="Open Sans"/>
              <a:ea typeface="Open Sans"/>
              <a:cs typeface="Open Sans"/>
            </a:endParaRPr>
          </a:p>
        </p:txBody>
      </p:sp>
    </p:spTree>
    <p:extLst>
      <p:ext uri="{BB962C8B-B14F-4D97-AF65-F5344CB8AC3E}">
        <p14:creationId xmlns:p14="http://schemas.microsoft.com/office/powerpoint/2010/main" val="2667766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475C73D-2782-A381-E769-21405B673300}"/>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Open Sans"/>
                <a:ea typeface="Open Sans"/>
                <a:cs typeface="Open Sans"/>
              </a:rPr>
              <a:t>Welcome</a:t>
            </a:r>
          </a:p>
        </p:txBody>
      </p:sp>
      <p:sp>
        <p:nvSpPr>
          <p:cNvPr id="4" name="TextBox 3">
            <a:extLst>
              <a:ext uri="{FF2B5EF4-FFF2-40B4-BE49-F238E27FC236}">
                <a16:creationId xmlns:a16="http://schemas.microsoft.com/office/drawing/2014/main" id="{0DEF02FE-B3A9-86F5-A97F-8E8B3F3038E0}"/>
              </a:ext>
            </a:extLst>
          </p:cNvPr>
          <p:cNvSpPr txBox="1"/>
          <p:nvPr/>
        </p:nvSpPr>
        <p:spPr>
          <a:xfrm>
            <a:off x="6172200" y="804672"/>
            <a:ext cx="5221224" cy="5230368"/>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lnSpcReduction="10000"/>
          </a:bodyPr>
          <a:lstStyle/>
          <a:p>
            <a:pPr>
              <a:lnSpc>
                <a:spcPct val="90000"/>
              </a:lnSpc>
              <a:spcAft>
                <a:spcPts val="600"/>
              </a:spcAft>
            </a:pPr>
            <a:r>
              <a:rPr lang="en-US" dirty="0">
                <a:solidFill>
                  <a:schemeClr val="tx2"/>
                </a:solidFill>
                <a:latin typeface="Open Sans"/>
                <a:ea typeface="Open Sans"/>
                <a:cs typeface="Open Sans"/>
              </a:rPr>
              <a:t>Thank you for your interest in engaging with this REDI  resource.​</a:t>
            </a:r>
            <a:endParaRPr lang="en-US">
              <a:ea typeface="Calibri" panose="020F0502020204030204"/>
              <a:cs typeface="Calibri" panose="020F0502020204030204"/>
            </a:endParaRPr>
          </a:p>
          <a:p>
            <a:pPr>
              <a:lnSpc>
                <a:spcPct val="90000"/>
              </a:lnSpc>
              <a:spcAft>
                <a:spcPts val="600"/>
              </a:spcAft>
            </a:pPr>
            <a:endParaRPr lang="en-US" dirty="0">
              <a:solidFill>
                <a:schemeClr val="tx2"/>
              </a:solidFill>
              <a:latin typeface="Open Sans"/>
              <a:ea typeface="Open Sans"/>
              <a:cs typeface="Open Sans"/>
            </a:endParaRPr>
          </a:p>
          <a:p>
            <a:pPr>
              <a:lnSpc>
                <a:spcPct val="90000"/>
              </a:lnSpc>
              <a:spcAft>
                <a:spcPts val="600"/>
              </a:spcAft>
            </a:pPr>
            <a:r>
              <a:rPr lang="en-US">
                <a:solidFill>
                  <a:schemeClr val="tx2"/>
                </a:solidFill>
                <a:highlight>
                  <a:srgbClr val="FFFF00"/>
                </a:highlight>
                <a:latin typeface="Open Sans"/>
                <a:ea typeface="Open Sans"/>
                <a:cs typeface="Open Sans"/>
              </a:rPr>
              <a:t>If you decide to use this resource, could you please fill out </a:t>
            </a:r>
            <a:r>
              <a:rPr lang="en-US">
                <a:solidFill>
                  <a:schemeClr val="tx2"/>
                </a:solidFill>
                <a:highlight>
                  <a:srgbClr val="FFFF00"/>
                </a:highlight>
                <a:latin typeface="Open Sans"/>
                <a:ea typeface="Open Sans"/>
                <a:cs typeface="Open Sans"/>
                <a:hlinkClick r:id="rId2">
                  <a:extLst>
                    <a:ext uri="{A12FA001-AC4F-418D-AE19-62706E023703}">
                      <ahyp:hlinkClr xmlns:ahyp="http://schemas.microsoft.com/office/drawing/2018/hyperlinkcolor" val="tx"/>
                    </a:ext>
                  </a:extLst>
                </a:hlinkClick>
              </a:rPr>
              <a:t>this form</a:t>
            </a:r>
            <a:r>
              <a:rPr lang="en-US">
                <a:solidFill>
                  <a:schemeClr val="tx2"/>
                </a:solidFill>
                <a:highlight>
                  <a:srgbClr val="FFFF00"/>
                </a:highlight>
                <a:latin typeface="Open Sans"/>
                <a:ea typeface="Open Sans"/>
                <a:cs typeface="Open Sans"/>
              </a:rPr>
              <a:t>?​</a:t>
            </a:r>
          </a:p>
          <a:p>
            <a:pPr>
              <a:lnSpc>
                <a:spcPct val="90000"/>
              </a:lnSpc>
              <a:spcAft>
                <a:spcPts val="600"/>
              </a:spcAft>
            </a:pPr>
            <a:r>
              <a:rPr lang="en-US">
                <a:solidFill>
                  <a:schemeClr val="tx2"/>
                </a:solidFill>
                <a:latin typeface="Open Sans"/>
                <a:ea typeface="Open Sans"/>
                <a:cs typeface="Open Sans"/>
              </a:rPr>
              <a:t>(https://redi.med.ubc.ca/resourcefeedback)​</a:t>
            </a:r>
          </a:p>
          <a:p>
            <a:pPr>
              <a:lnSpc>
                <a:spcPct val="90000"/>
              </a:lnSpc>
              <a:spcAft>
                <a:spcPts val="600"/>
              </a:spcAft>
            </a:pPr>
            <a:endParaRPr lang="en-US" dirty="0">
              <a:solidFill>
                <a:schemeClr val="tx2"/>
              </a:solidFill>
              <a:latin typeface="Open Sans"/>
              <a:ea typeface="Open Sans"/>
              <a:cs typeface="Open Sans"/>
            </a:endParaRPr>
          </a:p>
          <a:p>
            <a:pPr>
              <a:lnSpc>
                <a:spcPct val="90000"/>
              </a:lnSpc>
              <a:spcAft>
                <a:spcPts val="600"/>
              </a:spcAft>
            </a:pPr>
            <a:r>
              <a:rPr lang="en-US" dirty="0">
                <a:solidFill>
                  <a:schemeClr val="tx2"/>
                </a:solidFill>
                <a:latin typeface="Open Sans"/>
                <a:ea typeface="Open Sans"/>
                <a:cs typeface="Open Sans"/>
              </a:rPr>
              <a:t>Let us know what unit at UBC you are from and any feedback you may have. This will help us understand how our resources are being used and ensure that we are meeting the needs of the community. ​</a:t>
            </a:r>
          </a:p>
          <a:p>
            <a:pPr>
              <a:lnSpc>
                <a:spcPct val="90000"/>
              </a:lnSpc>
              <a:spcAft>
                <a:spcPts val="600"/>
              </a:spcAft>
            </a:pPr>
            <a:endParaRPr lang="en-US" dirty="0">
              <a:solidFill>
                <a:schemeClr val="tx2"/>
              </a:solidFill>
              <a:latin typeface="Open Sans"/>
              <a:ea typeface="Open Sans"/>
              <a:cs typeface="Open Sans"/>
            </a:endParaRPr>
          </a:p>
          <a:p>
            <a:pPr>
              <a:lnSpc>
                <a:spcPct val="90000"/>
              </a:lnSpc>
              <a:spcAft>
                <a:spcPts val="600"/>
              </a:spcAft>
            </a:pPr>
            <a:r>
              <a:rPr lang="en-US" dirty="0">
                <a:solidFill>
                  <a:schemeClr val="tx2"/>
                </a:solidFill>
                <a:latin typeface="Open Sans"/>
                <a:ea typeface="Open Sans"/>
                <a:cs typeface="Open Sans"/>
              </a:rPr>
              <a:t>If there are other similar types resources you would like to see, please let us know in the form, too. ​</a:t>
            </a:r>
          </a:p>
          <a:p>
            <a:pPr>
              <a:lnSpc>
                <a:spcPct val="90000"/>
              </a:lnSpc>
              <a:spcAft>
                <a:spcPts val="600"/>
              </a:spcAft>
            </a:pPr>
            <a:endParaRPr lang="en-US" dirty="0">
              <a:solidFill>
                <a:schemeClr val="tx2"/>
              </a:solidFill>
              <a:latin typeface="Open Sans"/>
              <a:ea typeface="Open Sans"/>
              <a:cs typeface="Open Sans"/>
            </a:endParaRPr>
          </a:p>
          <a:p>
            <a:pPr>
              <a:lnSpc>
                <a:spcPct val="90000"/>
              </a:lnSpc>
              <a:spcAft>
                <a:spcPts val="600"/>
              </a:spcAft>
            </a:pPr>
            <a:r>
              <a:rPr lang="en-US" dirty="0">
                <a:solidFill>
                  <a:schemeClr val="tx2"/>
                </a:solidFill>
                <a:latin typeface="Open Sans"/>
                <a:ea typeface="Open Sans"/>
                <a:cs typeface="Open Sans"/>
              </a:rPr>
              <a:t>Thanks, ​</a:t>
            </a:r>
          </a:p>
          <a:p>
            <a:pPr>
              <a:lnSpc>
                <a:spcPct val="90000"/>
              </a:lnSpc>
              <a:spcAft>
                <a:spcPts val="600"/>
              </a:spcAft>
            </a:pPr>
            <a:r>
              <a:rPr lang="en-US" dirty="0">
                <a:solidFill>
                  <a:schemeClr val="tx2"/>
                </a:solidFill>
                <a:latin typeface="Open Sans"/>
                <a:ea typeface="Open Sans"/>
                <a:cs typeface="Open Sans"/>
              </a:rPr>
              <a:t>REDI Team</a:t>
            </a:r>
          </a:p>
        </p:txBody>
      </p:sp>
    </p:spTree>
    <p:extLst>
      <p:ext uri="{BB962C8B-B14F-4D97-AF65-F5344CB8AC3E}">
        <p14:creationId xmlns:p14="http://schemas.microsoft.com/office/powerpoint/2010/main" val="4017518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91398708-4945-1E1C-A13D-B307FFD82E14}"/>
              </a:ext>
            </a:extLst>
          </p:cNvPr>
          <p:cNvSpPr>
            <a:spLocks noGrp="1"/>
          </p:cNvSpPr>
          <p:nvPr>
            <p:ph type="title"/>
          </p:nvPr>
        </p:nvSpPr>
        <p:spPr>
          <a:xfrm>
            <a:off x="1179226" y="395385"/>
            <a:ext cx="9833548" cy="676207"/>
          </a:xfrm>
        </p:spPr>
        <p:txBody>
          <a:bodyPr anchor="b">
            <a:normAutofit/>
          </a:bodyPr>
          <a:lstStyle/>
          <a:p>
            <a:pPr algn="ctr"/>
            <a:r>
              <a:rPr lang="en-US" sz="3600">
                <a:solidFill>
                  <a:schemeClr val="tx2"/>
                </a:solidFill>
                <a:latin typeface="Open Sans"/>
                <a:ea typeface="Open Sans"/>
                <a:cs typeface="Open Sans"/>
              </a:rPr>
              <a:t>The O'DEAR Model </a:t>
            </a:r>
          </a:p>
        </p:txBody>
      </p:sp>
      <p:grpSp>
        <p:nvGrpSpPr>
          <p:cNvPr id="12"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3"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F034C30-FCB5-6FE6-A10E-2F4CCB1FD4AD}"/>
              </a:ext>
            </a:extLst>
          </p:cNvPr>
          <p:cNvSpPr>
            <a:spLocks noGrp="1"/>
          </p:cNvSpPr>
          <p:nvPr>
            <p:ph idx="1"/>
          </p:nvPr>
        </p:nvSpPr>
        <p:spPr>
          <a:xfrm>
            <a:off x="1179226" y="1712912"/>
            <a:ext cx="9833548" cy="4074034"/>
          </a:xfrm>
        </p:spPr>
        <p:txBody>
          <a:bodyPr vert="horz" lIns="91440" tIns="45720" rIns="91440" bIns="45720" rtlCol="0" anchor="t">
            <a:normAutofit lnSpcReduction="10000"/>
          </a:bodyPr>
          <a:lstStyle/>
          <a:p>
            <a:pPr marL="0" indent="0">
              <a:buNone/>
            </a:pPr>
            <a:r>
              <a:rPr lang="en-US" sz="1800">
                <a:solidFill>
                  <a:schemeClr val="tx2"/>
                </a:solidFill>
                <a:latin typeface="Open Sans"/>
                <a:ea typeface="Open Sans"/>
                <a:cs typeface="Open Sans"/>
              </a:rPr>
              <a:t>The O'DEAR Model is an easy-to-use outline to help script a conversation in which you approach a colleague to discuss low to moderate-level interpersonal concerns. </a:t>
            </a:r>
          </a:p>
          <a:p>
            <a:pPr marL="0" indent="0">
              <a:buNone/>
            </a:pPr>
            <a:r>
              <a:rPr lang="en-US" sz="1800">
                <a:solidFill>
                  <a:schemeClr val="tx2"/>
                </a:solidFill>
                <a:latin typeface="Open Sans"/>
                <a:ea typeface="Open Sans"/>
                <a:cs typeface="Open Sans"/>
              </a:rPr>
              <a:t>The O'DEAR model allows the speaker to assert themselves, express their concerns, seek understanding, and gain buy-in that will contribute to a better future. </a:t>
            </a:r>
          </a:p>
          <a:p>
            <a:pPr marL="0" indent="0">
              <a:buNone/>
            </a:pPr>
            <a:endParaRPr lang="en-US" sz="1800">
              <a:solidFill>
                <a:schemeClr val="tx2"/>
              </a:solidFill>
              <a:latin typeface="Open Sans"/>
              <a:ea typeface="Open Sans"/>
              <a:cs typeface="Open Sans"/>
            </a:endParaRPr>
          </a:p>
          <a:p>
            <a:pPr marL="0" indent="0">
              <a:buNone/>
            </a:pPr>
            <a:r>
              <a:rPr lang="en-US" sz="1800">
                <a:solidFill>
                  <a:schemeClr val="tx2"/>
                </a:solidFill>
                <a:latin typeface="Open Sans"/>
                <a:ea typeface="Open Sans"/>
                <a:cs typeface="Open Sans"/>
              </a:rPr>
              <a:t>This model is particularly useful for "smallish" conflicts or differences and helps to de-escalate and build understanding. </a:t>
            </a:r>
          </a:p>
          <a:p>
            <a:pPr marL="0" indent="0">
              <a:buNone/>
            </a:pPr>
            <a:endParaRPr lang="en-US" sz="1800">
              <a:solidFill>
                <a:schemeClr val="tx2"/>
              </a:solidFill>
              <a:latin typeface="Open Sans"/>
              <a:ea typeface="Open Sans"/>
              <a:cs typeface="Open Sans"/>
            </a:endParaRPr>
          </a:p>
          <a:p>
            <a:pPr marL="0" indent="0">
              <a:buNone/>
            </a:pPr>
            <a:r>
              <a:rPr lang="en-US" sz="1800">
                <a:solidFill>
                  <a:schemeClr val="tx2"/>
                </a:solidFill>
                <a:latin typeface="Open Sans"/>
                <a:ea typeface="Open Sans"/>
                <a:cs typeface="Open Sans"/>
              </a:rPr>
              <a:t>This </a:t>
            </a:r>
            <a:r>
              <a:rPr lang="en-US" sz="1800" b="1">
                <a:solidFill>
                  <a:schemeClr val="tx2"/>
                </a:solidFill>
                <a:latin typeface="Open Sans"/>
                <a:ea typeface="Open Sans"/>
                <a:cs typeface="Open Sans"/>
              </a:rPr>
              <a:t>may not</a:t>
            </a:r>
            <a:r>
              <a:rPr lang="en-US" sz="1800">
                <a:solidFill>
                  <a:schemeClr val="tx2"/>
                </a:solidFill>
                <a:latin typeface="Open Sans"/>
                <a:ea typeface="Open Sans"/>
                <a:cs typeface="Open Sans"/>
              </a:rPr>
              <a:t> be appropriate for major conflicts such as sexual misconduct or egregious racial microaggressions especially when there are power dynamics at play (</a:t>
            </a:r>
            <a:r>
              <a:rPr lang="en-US" sz="1800" err="1">
                <a:solidFill>
                  <a:schemeClr val="tx2"/>
                </a:solidFill>
                <a:latin typeface="Open Sans"/>
                <a:ea typeface="Open Sans"/>
                <a:cs typeface="Open Sans"/>
              </a:rPr>
              <a:t>eg.</a:t>
            </a:r>
            <a:r>
              <a:rPr lang="en-US" sz="1800">
                <a:solidFill>
                  <a:schemeClr val="tx2"/>
                </a:solidFill>
                <a:latin typeface="Open Sans"/>
                <a:ea typeface="Open Sans"/>
                <a:cs typeface="Open Sans"/>
              </a:rPr>
              <a:t> Student – supervisor).</a:t>
            </a:r>
            <a:endParaRPr lang="en-US">
              <a:solidFill>
                <a:schemeClr val="tx2"/>
              </a:solidFill>
            </a:endParaRPr>
          </a:p>
          <a:p>
            <a:pPr marL="0" indent="0">
              <a:buNone/>
            </a:pPr>
            <a:endParaRPr lang="en-US" sz="1800">
              <a:solidFill>
                <a:schemeClr val="tx2"/>
              </a:solidFill>
              <a:latin typeface="Open Sans"/>
              <a:ea typeface="Open Sans"/>
              <a:cs typeface="Open Sans"/>
            </a:endParaRPr>
          </a:p>
          <a:p>
            <a:pPr marL="0" indent="0">
              <a:buNone/>
            </a:pPr>
            <a:r>
              <a:rPr lang="en-US" sz="1800">
                <a:solidFill>
                  <a:schemeClr val="tx2"/>
                </a:solidFill>
                <a:latin typeface="Open Sans"/>
                <a:ea typeface="Open Sans"/>
                <a:cs typeface="Open Sans"/>
              </a:rPr>
              <a:t>O'DEAR stands for Open, Describe, Explain, Ask, Request</a:t>
            </a:r>
          </a:p>
          <a:p>
            <a:pPr marL="0" indent="0">
              <a:buNone/>
            </a:pPr>
            <a:endParaRPr lang="en-US" sz="1800">
              <a:solidFill>
                <a:schemeClr val="tx2"/>
              </a:solidFill>
              <a:latin typeface="Open Sans"/>
              <a:ea typeface="Open Sans"/>
              <a:cs typeface="Open Sans"/>
            </a:endParaRPr>
          </a:p>
        </p:txBody>
      </p:sp>
      <p:grpSp>
        <p:nvGrpSpPr>
          <p:cNvPr id="18"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19"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62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8AC8E79-ECD6-4F34-BE5A-9F5E850E8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D2BE1BB-2AB2-4D7E-9E27-8D245181B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22A1615C-2156-4B15-BF3E-39794B37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20" name="Freeform: Shape 19">
              <a:extLst>
                <a:ext uri="{FF2B5EF4-FFF2-40B4-BE49-F238E27FC236}">
                  <a16:creationId xmlns:a16="http://schemas.microsoft.com/office/drawing/2014/main" id="{D0AAA4B8-4E08-4663-9835-BA403F00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CB4869D1-3E13-4881-A292-2F38ECC07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3FEDB7CE-BB3D-4A0D-A73F-3117044F3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A6E0C6E1-7FBF-471E-849C-A54AF1D41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B2BFAA38-D910-41AD-BBED-0608E4AE7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F026C91C-BDB1-59EE-3319-A0407836D055}"/>
              </a:ext>
            </a:extLst>
          </p:cNvPr>
          <p:cNvSpPr>
            <a:spLocks noGrp="1"/>
          </p:cNvSpPr>
          <p:nvPr>
            <p:ph type="title"/>
          </p:nvPr>
        </p:nvSpPr>
        <p:spPr>
          <a:xfrm>
            <a:off x="804672" y="3121701"/>
            <a:ext cx="3476488" cy="1786515"/>
          </a:xfrm>
        </p:spPr>
        <p:txBody>
          <a:bodyPr vert="horz" lIns="91440" tIns="45720" rIns="91440" bIns="45720" rtlCol="0" anchor="t">
            <a:normAutofit/>
          </a:bodyPr>
          <a:lstStyle/>
          <a:p>
            <a:r>
              <a:rPr lang="en-US" sz="4000" kern="1200">
                <a:solidFill>
                  <a:schemeClr val="tx2"/>
                </a:solidFill>
                <a:latin typeface="+mj-lt"/>
                <a:ea typeface="+mj-ea"/>
                <a:cs typeface="+mj-cs"/>
              </a:rPr>
              <a:t>Before you act, consider the context</a:t>
            </a:r>
          </a:p>
        </p:txBody>
      </p:sp>
      <p:sp>
        <p:nvSpPr>
          <p:cNvPr id="4" name="TextBox 3">
            <a:extLst>
              <a:ext uri="{FF2B5EF4-FFF2-40B4-BE49-F238E27FC236}">
                <a16:creationId xmlns:a16="http://schemas.microsoft.com/office/drawing/2014/main" id="{AF848A59-B1FA-B327-7E30-3646DBFD1E64}"/>
              </a:ext>
            </a:extLst>
          </p:cNvPr>
          <p:cNvSpPr txBox="1"/>
          <p:nvPr/>
        </p:nvSpPr>
        <p:spPr>
          <a:xfrm>
            <a:off x="6703061" y="1132089"/>
            <a:ext cx="4139823" cy="327782"/>
          </a:xfrm>
          <a:prstGeom prst="rect">
            <a:avLst/>
          </a:prstGeom>
          <a:noFill/>
          <a:ln>
            <a:solidFill>
              <a:schemeClr val="accent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defTabSz="777240">
              <a:spcAft>
                <a:spcPts val="600"/>
              </a:spcAft>
            </a:pPr>
            <a:r>
              <a:rPr lang="en-US" sz="1530" kern="1200">
                <a:solidFill>
                  <a:schemeClr val="tx1"/>
                </a:solidFill>
                <a:latin typeface="Open Sans"/>
                <a:ea typeface="Open Sans"/>
                <a:cs typeface="Open Sans"/>
              </a:rPr>
              <a:t>Will I be safe having this conversation?</a:t>
            </a:r>
            <a:endParaRPr lang="en-US">
              <a:latin typeface="Open Sans"/>
              <a:ea typeface="Open Sans"/>
              <a:cs typeface="Open Sans"/>
            </a:endParaRPr>
          </a:p>
        </p:txBody>
      </p:sp>
      <p:sp>
        <p:nvSpPr>
          <p:cNvPr id="3" name="TextBox 2">
            <a:extLst>
              <a:ext uri="{FF2B5EF4-FFF2-40B4-BE49-F238E27FC236}">
                <a16:creationId xmlns:a16="http://schemas.microsoft.com/office/drawing/2014/main" id="{D043EFF9-DB42-BDD0-CF3B-E7384A8A92E6}"/>
              </a:ext>
            </a:extLst>
          </p:cNvPr>
          <p:cNvSpPr txBox="1"/>
          <p:nvPr/>
        </p:nvSpPr>
        <p:spPr>
          <a:xfrm>
            <a:off x="6701626" y="1608036"/>
            <a:ext cx="4139108" cy="563231"/>
          </a:xfrm>
          <a:prstGeom prst="rect">
            <a:avLst/>
          </a:prstGeom>
          <a:noFill/>
          <a:ln>
            <a:solidFill>
              <a:schemeClr val="accent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defTabSz="777240">
              <a:spcAft>
                <a:spcPts val="600"/>
              </a:spcAft>
            </a:pPr>
            <a:r>
              <a:rPr lang="en-US" sz="1530" kern="1200">
                <a:solidFill>
                  <a:schemeClr val="tx1"/>
                </a:solidFill>
                <a:latin typeface="Open Sans"/>
                <a:ea typeface="Open Sans"/>
                <a:cs typeface="Open Sans"/>
              </a:rPr>
              <a:t>Will I be able to keep my emotions under control?</a:t>
            </a:r>
            <a:endParaRPr lang="en-US">
              <a:latin typeface="Open Sans"/>
              <a:ea typeface="Open Sans"/>
              <a:cs typeface="Open Sans"/>
            </a:endParaRPr>
          </a:p>
        </p:txBody>
      </p:sp>
      <p:sp>
        <p:nvSpPr>
          <p:cNvPr id="5" name="TextBox 4">
            <a:extLst>
              <a:ext uri="{FF2B5EF4-FFF2-40B4-BE49-F238E27FC236}">
                <a16:creationId xmlns:a16="http://schemas.microsoft.com/office/drawing/2014/main" id="{DCD17710-0F5E-AB8F-CEA4-E05F1B90D169}"/>
              </a:ext>
            </a:extLst>
          </p:cNvPr>
          <p:cNvSpPr txBox="1"/>
          <p:nvPr/>
        </p:nvSpPr>
        <p:spPr>
          <a:xfrm>
            <a:off x="6694332" y="3968624"/>
            <a:ext cx="4143971" cy="563231"/>
          </a:xfrm>
          <a:prstGeom prst="rect">
            <a:avLst/>
          </a:prstGeom>
          <a:noFill/>
          <a:ln>
            <a:solidFill>
              <a:schemeClr val="accent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defTabSz="777240">
              <a:spcAft>
                <a:spcPts val="600"/>
              </a:spcAft>
            </a:pPr>
            <a:r>
              <a:rPr lang="en-US" sz="1530" kern="1200">
                <a:solidFill>
                  <a:schemeClr val="tx1"/>
                </a:solidFill>
                <a:latin typeface="Open Sans"/>
                <a:ea typeface="Open Sans"/>
                <a:cs typeface="Open Sans"/>
              </a:rPr>
              <a:t>Am I in an appropriate position of power relative to the other person?</a:t>
            </a:r>
            <a:endParaRPr lang="en-US">
              <a:latin typeface="Open Sans"/>
              <a:ea typeface="Open Sans"/>
              <a:cs typeface="Open Sans"/>
            </a:endParaRPr>
          </a:p>
        </p:txBody>
      </p:sp>
      <p:sp>
        <p:nvSpPr>
          <p:cNvPr id="6" name="TextBox 5">
            <a:extLst>
              <a:ext uri="{FF2B5EF4-FFF2-40B4-BE49-F238E27FC236}">
                <a16:creationId xmlns:a16="http://schemas.microsoft.com/office/drawing/2014/main" id="{08FAB3FE-23AC-9C56-7239-9C3D8C31CE5B}"/>
              </a:ext>
            </a:extLst>
          </p:cNvPr>
          <p:cNvSpPr txBox="1"/>
          <p:nvPr/>
        </p:nvSpPr>
        <p:spPr>
          <a:xfrm>
            <a:off x="6701931" y="4674679"/>
            <a:ext cx="4138080" cy="563231"/>
          </a:xfrm>
          <a:prstGeom prst="rect">
            <a:avLst/>
          </a:prstGeom>
          <a:noFill/>
          <a:ln>
            <a:solidFill>
              <a:schemeClr val="accent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defTabSz="777240">
              <a:spcAft>
                <a:spcPts val="600"/>
              </a:spcAft>
            </a:pPr>
            <a:r>
              <a:rPr lang="en-US" sz="1530" kern="1200">
                <a:solidFill>
                  <a:schemeClr val="tx1"/>
                </a:solidFill>
                <a:latin typeface="Open Sans"/>
                <a:ea typeface="Open Sans"/>
                <a:cs typeface="Open Sans"/>
              </a:rPr>
              <a:t>Is there a potential for retaliation against me because of this conversation?</a:t>
            </a:r>
            <a:endParaRPr lang="en-US">
              <a:latin typeface="Open Sans"/>
              <a:ea typeface="Open Sans"/>
              <a:cs typeface="Open Sans"/>
            </a:endParaRPr>
          </a:p>
        </p:txBody>
      </p:sp>
      <p:sp>
        <p:nvSpPr>
          <p:cNvPr id="7" name="TextBox 6">
            <a:extLst>
              <a:ext uri="{FF2B5EF4-FFF2-40B4-BE49-F238E27FC236}">
                <a16:creationId xmlns:a16="http://schemas.microsoft.com/office/drawing/2014/main" id="{71EC34DD-E3E1-4F9E-C871-1348B40B2B4E}"/>
              </a:ext>
            </a:extLst>
          </p:cNvPr>
          <p:cNvSpPr txBox="1"/>
          <p:nvPr/>
        </p:nvSpPr>
        <p:spPr>
          <a:xfrm>
            <a:off x="6702809" y="2320496"/>
            <a:ext cx="4139142" cy="798680"/>
          </a:xfrm>
          <a:prstGeom prst="rect">
            <a:avLst/>
          </a:prstGeom>
          <a:noFill/>
          <a:ln>
            <a:solidFill>
              <a:schemeClr val="accent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defTabSz="777240">
              <a:spcAft>
                <a:spcPts val="600"/>
              </a:spcAft>
            </a:pPr>
            <a:r>
              <a:rPr lang="en-US" sz="1530" kern="1200">
                <a:solidFill>
                  <a:schemeClr val="tx1"/>
                </a:solidFill>
                <a:latin typeface="Open Sans"/>
                <a:ea typeface="Open Sans"/>
                <a:cs typeface="Open Sans"/>
              </a:rPr>
              <a:t>Is the issue or disagreement "small" enough to be addressed effectively by an O'DEAR conversation?</a:t>
            </a:r>
            <a:endParaRPr lang="en-US">
              <a:latin typeface="Open Sans"/>
              <a:ea typeface="Open Sans"/>
              <a:cs typeface="Open Sans"/>
            </a:endParaRPr>
          </a:p>
        </p:txBody>
      </p:sp>
      <p:sp>
        <p:nvSpPr>
          <p:cNvPr id="8" name="TextBox 7">
            <a:extLst>
              <a:ext uri="{FF2B5EF4-FFF2-40B4-BE49-F238E27FC236}">
                <a16:creationId xmlns:a16="http://schemas.microsoft.com/office/drawing/2014/main" id="{9FFFB41A-69CF-C68A-80E3-52E81CD9BE45}"/>
              </a:ext>
            </a:extLst>
          </p:cNvPr>
          <p:cNvSpPr txBox="1"/>
          <p:nvPr/>
        </p:nvSpPr>
        <p:spPr>
          <a:xfrm>
            <a:off x="6700229" y="3262570"/>
            <a:ext cx="4138191" cy="563231"/>
          </a:xfrm>
          <a:prstGeom prst="rect">
            <a:avLst/>
          </a:prstGeom>
          <a:noFill/>
          <a:ln>
            <a:solidFill>
              <a:schemeClr val="accent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defTabSz="777240">
              <a:spcAft>
                <a:spcPts val="600"/>
              </a:spcAft>
            </a:pPr>
            <a:r>
              <a:rPr lang="en-US" sz="1530" kern="1200">
                <a:solidFill>
                  <a:schemeClr val="tx1"/>
                </a:solidFill>
                <a:latin typeface="Open Sans"/>
                <a:ea typeface="Open Sans"/>
                <a:cs typeface="Open Sans"/>
              </a:rPr>
              <a:t>Am I the right person to be having this conversation with the other person?</a:t>
            </a:r>
            <a:endParaRPr lang="en-US">
              <a:latin typeface="Open Sans"/>
              <a:ea typeface="Open Sans"/>
              <a:cs typeface="Open Sans"/>
            </a:endParaRPr>
          </a:p>
        </p:txBody>
      </p:sp>
      <p:sp>
        <p:nvSpPr>
          <p:cNvPr id="9" name="TextBox 8">
            <a:extLst>
              <a:ext uri="{FF2B5EF4-FFF2-40B4-BE49-F238E27FC236}">
                <a16:creationId xmlns:a16="http://schemas.microsoft.com/office/drawing/2014/main" id="{4B3D0FC8-3BD1-289C-6783-59BDF1A9B5AF}"/>
              </a:ext>
            </a:extLst>
          </p:cNvPr>
          <p:cNvSpPr txBox="1"/>
          <p:nvPr/>
        </p:nvSpPr>
        <p:spPr>
          <a:xfrm>
            <a:off x="5983866" y="528478"/>
            <a:ext cx="5507803" cy="5632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777240">
              <a:spcAft>
                <a:spcPts val="600"/>
              </a:spcAft>
            </a:pPr>
            <a:r>
              <a:rPr lang="en-US" sz="1530" kern="1200">
                <a:solidFill>
                  <a:schemeClr val="tx1"/>
                </a:solidFill>
                <a:latin typeface="Open Sans"/>
                <a:ea typeface="Open Sans"/>
                <a:cs typeface="Open Sans"/>
              </a:rPr>
              <a:t>Evaluate the situation using these questions to determine if O'DEAR is an appropriate approach for this issue.</a:t>
            </a:r>
            <a:endParaRPr lang="en-US">
              <a:latin typeface="Open Sans"/>
              <a:ea typeface="Open Sans"/>
              <a:cs typeface="Open Sans"/>
            </a:endParaRPr>
          </a:p>
        </p:txBody>
      </p:sp>
      <p:sp>
        <p:nvSpPr>
          <p:cNvPr id="10" name="TextBox 9">
            <a:extLst>
              <a:ext uri="{FF2B5EF4-FFF2-40B4-BE49-F238E27FC236}">
                <a16:creationId xmlns:a16="http://schemas.microsoft.com/office/drawing/2014/main" id="{066C14D7-D749-6EF2-8DC7-90F961C7D47F}"/>
              </a:ext>
            </a:extLst>
          </p:cNvPr>
          <p:cNvSpPr txBox="1"/>
          <p:nvPr/>
        </p:nvSpPr>
        <p:spPr>
          <a:xfrm>
            <a:off x="6018502" y="5370641"/>
            <a:ext cx="5507803" cy="7848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defTabSz="777240">
              <a:spcAft>
                <a:spcPts val="600"/>
              </a:spcAft>
            </a:pPr>
            <a:r>
              <a:rPr lang="en-US" sz="1500" dirty="0">
                <a:latin typeface="Open Sans"/>
                <a:ea typeface="Open Sans"/>
                <a:cs typeface="Open Sans"/>
              </a:rPr>
              <a:t>If you are unsure, you may want to try a different approach or enlist the help of someone who can intervene appropriately in the situation.</a:t>
            </a:r>
          </a:p>
        </p:txBody>
      </p:sp>
    </p:spTree>
    <p:extLst>
      <p:ext uri="{BB962C8B-B14F-4D97-AF65-F5344CB8AC3E}">
        <p14:creationId xmlns:p14="http://schemas.microsoft.com/office/powerpoint/2010/main" val="104630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ACEEC5F-F67B-F8EF-84D0-0B744A60B124}"/>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Calibri Light"/>
              </a:rPr>
              <a:t>Why is O'DEAR important to Respectful Environments, Equity, Diversity, and Inclusion (REDI)?</a:t>
            </a:r>
            <a:endParaRPr lang="en-US" sz="3600">
              <a:solidFill>
                <a:schemeClr val="tx2"/>
              </a:solidFill>
              <a:latin typeface="Open Sans"/>
              <a:ea typeface="Open Sans"/>
              <a:cs typeface="Open Sans"/>
            </a:endParaRPr>
          </a:p>
        </p:txBody>
      </p:sp>
      <p:sp>
        <p:nvSpPr>
          <p:cNvPr id="3" name="Content Placeholder 2">
            <a:extLst>
              <a:ext uri="{FF2B5EF4-FFF2-40B4-BE49-F238E27FC236}">
                <a16:creationId xmlns:a16="http://schemas.microsoft.com/office/drawing/2014/main" id="{7B3F27F8-1FA5-0E45-6795-CBB97F60BA8C}"/>
              </a:ext>
            </a:extLst>
          </p:cNvPr>
          <p:cNvSpPr>
            <a:spLocks noGrp="1"/>
          </p:cNvSpPr>
          <p:nvPr>
            <p:ph idx="1"/>
          </p:nvPr>
        </p:nvSpPr>
        <p:spPr>
          <a:xfrm>
            <a:off x="6172200" y="804672"/>
            <a:ext cx="5221224" cy="5230368"/>
          </a:xfrm>
        </p:spPr>
        <p:txBody>
          <a:bodyPr vert="horz" lIns="91440" tIns="45720" rIns="91440" bIns="45720" rtlCol="0" anchor="ctr">
            <a:normAutofit/>
          </a:bodyPr>
          <a:lstStyle/>
          <a:p>
            <a:r>
              <a:rPr lang="en-US" sz="1800">
                <a:solidFill>
                  <a:schemeClr val="tx2"/>
                </a:solidFill>
                <a:latin typeface="Open Sans"/>
                <a:ea typeface="Open Sans"/>
                <a:cs typeface="Calibri"/>
              </a:rPr>
              <a:t>As we work towards a more diverse and intercultural work environment, there may be more opportunities to mis-read another person's </a:t>
            </a:r>
            <a:r>
              <a:rPr lang="en-US" sz="1800" err="1">
                <a:solidFill>
                  <a:schemeClr val="tx2"/>
                </a:solidFill>
                <a:latin typeface="Open Sans"/>
                <a:ea typeface="Open Sans"/>
                <a:cs typeface="Calibri"/>
              </a:rPr>
              <a:t>behaviour</a:t>
            </a:r>
            <a:r>
              <a:rPr lang="en-US" sz="1800">
                <a:solidFill>
                  <a:schemeClr val="tx2"/>
                </a:solidFill>
                <a:latin typeface="Open Sans"/>
                <a:ea typeface="Open Sans"/>
                <a:cs typeface="Calibri"/>
              </a:rPr>
              <a:t> or make assumptions about intent based on your own worldviews and lived experiences. The O'DEAR model helps us respond to conflict with curiosity, inquire about </a:t>
            </a:r>
            <a:r>
              <a:rPr lang="en-US" sz="1800" err="1">
                <a:solidFill>
                  <a:schemeClr val="tx2"/>
                </a:solidFill>
                <a:latin typeface="Open Sans"/>
                <a:ea typeface="Open Sans"/>
                <a:cs typeface="Calibri"/>
              </a:rPr>
              <a:t>behaviour</a:t>
            </a:r>
            <a:r>
              <a:rPr lang="en-US" sz="1800">
                <a:solidFill>
                  <a:schemeClr val="tx2"/>
                </a:solidFill>
                <a:latin typeface="Open Sans"/>
                <a:ea typeface="Open Sans"/>
                <a:cs typeface="Calibri"/>
              </a:rPr>
              <a:t>, leads to greater understanding, and reduces barriers. </a:t>
            </a:r>
          </a:p>
          <a:p>
            <a:r>
              <a:rPr lang="en-US" sz="1800">
                <a:solidFill>
                  <a:schemeClr val="tx2"/>
                </a:solidFill>
                <a:latin typeface="Open Sans"/>
                <a:ea typeface="Open Sans"/>
                <a:cs typeface="Calibri"/>
              </a:rPr>
              <a:t>O'DEAR provides a tool to stay in relationship with each other, build our intercultural competencies and ensure that we are able to work effectively together in diverse groups.</a:t>
            </a:r>
          </a:p>
        </p:txBody>
      </p:sp>
    </p:spTree>
    <p:extLst>
      <p:ext uri="{BB962C8B-B14F-4D97-AF65-F5344CB8AC3E}">
        <p14:creationId xmlns:p14="http://schemas.microsoft.com/office/powerpoint/2010/main" val="13534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32171E56-AE43-7781-9AE2-FD19D9671C97}"/>
              </a:ext>
            </a:extLst>
          </p:cNvPr>
          <p:cNvSpPr>
            <a:spLocks noGrp="1"/>
          </p:cNvSpPr>
          <p:nvPr>
            <p:ph type="title"/>
          </p:nvPr>
        </p:nvSpPr>
        <p:spPr>
          <a:xfrm>
            <a:off x="1179226" y="1280679"/>
            <a:ext cx="9833548" cy="1325563"/>
          </a:xfrm>
        </p:spPr>
        <p:txBody>
          <a:bodyPr anchor="b">
            <a:normAutofit/>
          </a:bodyPr>
          <a:lstStyle/>
          <a:p>
            <a:pPr algn="ctr"/>
            <a:r>
              <a:rPr lang="en-US" sz="3600">
                <a:solidFill>
                  <a:schemeClr val="tx2"/>
                </a:solidFill>
                <a:latin typeface="Open Sans"/>
                <a:ea typeface="Open Sans"/>
                <a:cs typeface="Calibri Light"/>
              </a:rPr>
              <a:t>Examples where an O'DEAR approach might be important</a:t>
            </a:r>
            <a:endParaRPr lang="en-US" sz="3600">
              <a:solidFill>
                <a:schemeClr val="tx2"/>
              </a:solidFill>
              <a:latin typeface="Open Sans"/>
              <a:ea typeface="Open Sans"/>
              <a:cs typeface="Open Sans"/>
            </a:endParaRP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8598292E-75E7-D0F3-AB03-C8711F2903A1}"/>
              </a:ext>
            </a:extLst>
          </p:cNvPr>
          <p:cNvSpPr>
            <a:spLocks noGrp="1"/>
          </p:cNvSpPr>
          <p:nvPr>
            <p:ph idx="1"/>
          </p:nvPr>
        </p:nvSpPr>
        <p:spPr>
          <a:xfrm>
            <a:off x="1179226" y="2694821"/>
            <a:ext cx="9833548" cy="2693976"/>
          </a:xfrm>
        </p:spPr>
        <p:txBody>
          <a:bodyPr vert="horz" lIns="91440" tIns="45720" rIns="91440" bIns="45720" rtlCol="0">
            <a:normAutofit/>
          </a:bodyPr>
          <a:lstStyle/>
          <a:p>
            <a:r>
              <a:rPr lang="en-US" sz="1800">
                <a:solidFill>
                  <a:schemeClr val="tx2"/>
                </a:solidFill>
                <a:cs typeface="Calibri"/>
              </a:rPr>
              <a:t>A new resident makes a minor mistake in a medical operation and was yawning as she spoke to a patient. Instead of openly critiquing the resident, "What are you doing, you shouldn't be making mistakes like that!", you have an O'DEAR conversation and learn that her 10 year old son has been going through chemotherapy and has been keeping her up at night. </a:t>
            </a:r>
          </a:p>
          <a:p>
            <a:r>
              <a:rPr lang="en-US" sz="1800">
                <a:solidFill>
                  <a:schemeClr val="tx2"/>
                </a:solidFill>
                <a:cs typeface="Calibri"/>
              </a:rPr>
              <a:t>You are the EDI lead in your department, you are waiting for another colleague to give you feedback on a change in practice. The colleague is new to the unit and has not responded to your repeated emails. Instead of reporting to the department head about this colleague, you have an O'DEAR conversation instead and learn that your colleague is teaching 2 new classes at this moment and that the document you had sent them was not in an accessible format for her. You learn that she has very low vision and had been worried about disclosing this to you. </a:t>
            </a: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1923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grpSp>
      <p:sp>
        <p:nvSpPr>
          <p:cNvPr id="2" name="Title 1">
            <a:extLst>
              <a:ext uri="{FF2B5EF4-FFF2-40B4-BE49-F238E27FC236}">
                <a16:creationId xmlns:a16="http://schemas.microsoft.com/office/drawing/2014/main" id="{897BFA19-FEF4-8F64-C294-562A1D2F646B}"/>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Open Sans"/>
              </a:rPr>
              <a:t>Open</a:t>
            </a:r>
          </a:p>
        </p:txBody>
      </p:sp>
      <p:sp>
        <p:nvSpPr>
          <p:cNvPr id="3" name="Content Placeholder 2">
            <a:extLst>
              <a:ext uri="{FF2B5EF4-FFF2-40B4-BE49-F238E27FC236}">
                <a16:creationId xmlns:a16="http://schemas.microsoft.com/office/drawing/2014/main" id="{7865A834-DFF0-6956-7FBA-240778AFD18E}"/>
              </a:ext>
            </a:extLst>
          </p:cNvPr>
          <p:cNvSpPr>
            <a:spLocks noGrp="1"/>
          </p:cNvSpPr>
          <p:nvPr>
            <p:ph idx="1"/>
          </p:nvPr>
        </p:nvSpPr>
        <p:spPr>
          <a:xfrm>
            <a:off x="6172200" y="804672"/>
            <a:ext cx="5221224" cy="5230368"/>
          </a:xfrm>
        </p:spPr>
        <p:txBody>
          <a:bodyPr vert="horz" lIns="91440" tIns="45720" rIns="91440" bIns="45720" rtlCol="0" anchor="ctr">
            <a:normAutofit/>
          </a:bodyPr>
          <a:lstStyle/>
          <a:p>
            <a:r>
              <a:rPr lang="en-US" sz="1800" b="1" dirty="0">
                <a:solidFill>
                  <a:schemeClr val="tx2"/>
                </a:solidFill>
                <a:latin typeface="Open Sans"/>
                <a:ea typeface="Open Sans"/>
                <a:cs typeface="Open Sans"/>
              </a:rPr>
              <a:t>Ask or state your desire to speak with the person and provide a general idea of the topic  </a:t>
            </a:r>
          </a:p>
          <a:p>
            <a:r>
              <a:rPr lang="en-US" sz="1800" b="1" i="1" dirty="0">
                <a:solidFill>
                  <a:schemeClr val="tx2"/>
                </a:solidFill>
                <a:latin typeface="Open Sans"/>
                <a:ea typeface="Open Sans"/>
                <a:cs typeface="Open Sans"/>
              </a:rPr>
              <a:t>Do say: </a:t>
            </a:r>
            <a:r>
              <a:rPr lang="en-US" sz="1800" i="1" dirty="0">
                <a:solidFill>
                  <a:schemeClr val="tx2"/>
                </a:solidFill>
                <a:latin typeface="Open Sans"/>
                <a:ea typeface="Open Sans"/>
                <a:cs typeface="Open Sans"/>
              </a:rPr>
              <a:t>“Hey, do have a few minutes to talk with me about something email communication?”; “I’d like to speak with you about your course assessment? When is a good time?</a:t>
            </a:r>
            <a:endParaRPr lang="en-US" sz="1800" b="1" i="1" dirty="0">
              <a:solidFill>
                <a:schemeClr val="tx2"/>
              </a:solidFill>
              <a:latin typeface="Open Sans"/>
              <a:ea typeface="Open Sans"/>
              <a:cs typeface="Open Sans"/>
            </a:endParaRPr>
          </a:p>
          <a:p>
            <a:r>
              <a:rPr lang="en-US" sz="1800" b="1" i="1" dirty="0">
                <a:solidFill>
                  <a:schemeClr val="tx2"/>
                </a:solidFill>
                <a:latin typeface="Open Sans"/>
                <a:ea typeface="Open Sans"/>
                <a:cs typeface="Open Sans"/>
              </a:rPr>
              <a:t>Don’t say</a:t>
            </a:r>
            <a:r>
              <a:rPr lang="en-US" sz="1800" i="1" dirty="0">
                <a:solidFill>
                  <a:schemeClr val="tx2"/>
                </a:solidFill>
                <a:latin typeface="Open Sans"/>
                <a:ea typeface="Open Sans"/>
                <a:cs typeface="Open Sans"/>
              </a:rPr>
              <a:t> something too vague that the person will spend time worrying about what it is about. For example,  don’t say “Can we meet tomorrow to talk about something you did that upset me”. </a:t>
            </a:r>
            <a:endParaRPr lang="en-US" sz="1800" b="1" i="1" dirty="0">
              <a:solidFill>
                <a:schemeClr val="tx2"/>
              </a:solidFill>
              <a:latin typeface="Open Sans"/>
              <a:ea typeface="Open Sans"/>
              <a:cs typeface="Open Sans"/>
            </a:endParaRPr>
          </a:p>
          <a:p>
            <a:endParaRPr lang="en-US" sz="1800">
              <a:solidFill>
                <a:schemeClr val="tx2"/>
              </a:solidFill>
              <a:latin typeface="Open Sans"/>
              <a:ea typeface="Open Sans"/>
              <a:cs typeface="Open Sans"/>
            </a:endParaRPr>
          </a:p>
        </p:txBody>
      </p:sp>
    </p:spTree>
    <p:extLst>
      <p:ext uri="{BB962C8B-B14F-4D97-AF65-F5344CB8AC3E}">
        <p14:creationId xmlns:p14="http://schemas.microsoft.com/office/powerpoint/2010/main" val="2574167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grpSp>
      <p:sp>
        <p:nvSpPr>
          <p:cNvPr id="2" name="Title 1">
            <a:extLst>
              <a:ext uri="{FF2B5EF4-FFF2-40B4-BE49-F238E27FC236}">
                <a16:creationId xmlns:a16="http://schemas.microsoft.com/office/drawing/2014/main" id="{3D809D41-F10A-6032-8E91-D776A501021E}"/>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Open Sans"/>
              </a:rPr>
              <a:t>Describe</a:t>
            </a:r>
          </a:p>
        </p:txBody>
      </p:sp>
      <p:sp>
        <p:nvSpPr>
          <p:cNvPr id="3" name="Content Placeholder 2">
            <a:extLst>
              <a:ext uri="{FF2B5EF4-FFF2-40B4-BE49-F238E27FC236}">
                <a16:creationId xmlns:a16="http://schemas.microsoft.com/office/drawing/2014/main" id="{D9D4B5C7-E05A-2270-8980-4B96F779261B}"/>
              </a:ext>
            </a:extLst>
          </p:cNvPr>
          <p:cNvSpPr>
            <a:spLocks noGrp="1"/>
          </p:cNvSpPr>
          <p:nvPr>
            <p:ph idx="1"/>
          </p:nvPr>
        </p:nvSpPr>
        <p:spPr>
          <a:xfrm>
            <a:off x="6172200" y="804672"/>
            <a:ext cx="5221224" cy="5230368"/>
          </a:xfrm>
        </p:spPr>
        <p:txBody>
          <a:bodyPr vert="horz" lIns="91440" tIns="45720" rIns="91440" bIns="45720" rtlCol="0" anchor="ctr">
            <a:normAutofit/>
          </a:bodyPr>
          <a:lstStyle/>
          <a:p>
            <a:r>
              <a:rPr lang="en-US" sz="1800" b="1">
                <a:solidFill>
                  <a:schemeClr val="tx2"/>
                </a:solidFill>
                <a:latin typeface="Open Sans"/>
                <a:ea typeface="Open Sans"/>
                <a:cs typeface="Open Sans"/>
              </a:rPr>
              <a:t>Describe the person’s </a:t>
            </a:r>
            <a:r>
              <a:rPr lang="en-US" sz="1800" b="1" err="1">
                <a:solidFill>
                  <a:schemeClr val="tx2"/>
                </a:solidFill>
                <a:latin typeface="Open Sans"/>
                <a:ea typeface="Open Sans"/>
                <a:cs typeface="Open Sans"/>
              </a:rPr>
              <a:t>behaviour</a:t>
            </a:r>
            <a:r>
              <a:rPr lang="en-US" sz="1800" b="1">
                <a:solidFill>
                  <a:schemeClr val="tx2"/>
                </a:solidFill>
                <a:latin typeface="Open Sans"/>
                <a:ea typeface="Open Sans"/>
                <a:cs typeface="Open Sans"/>
              </a:rPr>
              <a:t> (what they said or did) specifically, neutrally, and objectively.  </a:t>
            </a:r>
          </a:p>
          <a:p>
            <a:r>
              <a:rPr lang="en-US" sz="1800" b="1" i="1">
                <a:solidFill>
                  <a:schemeClr val="tx2"/>
                </a:solidFill>
                <a:latin typeface="Open Sans"/>
                <a:ea typeface="Open Sans"/>
                <a:cs typeface="Open Sans"/>
              </a:rPr>
              <a:t>Do say: </a:t>
            </a:r>
            <a:r>
              <a:rPr lang="en-US" sz="1800" i="1">
                <a:solidFill>
                  <a:schemeClr val="tx2"/>
                </a:solidFill>
                <a:latin typeface="Open Sans"/>
                <a:ea typeface="Open Sans"/>
                <a:cs typeface="Open Sans"/>
              </a:rPr>
              <a:t>“When I started speaking, you turned away and said ‘oh, that doesn’t matter”; “I have not received the draft document I was expecting from you by Tuesday”</a:t>
            </a:r>
            <a:endParaRPr lang="en-US" sz="1800" b="1" i="1">
              <a:solidFill>
                <a:schemeClr val="tx2"/>
              </a:solidFill>
              <a:latin typeface="Open Sans"/>
              <a:ea typeface="Open Sans"/>
              <a:cs typeface="Open Sans"/>
            </a:endParaRPr>
          </a:p>
          <a:p>
            <a:endParaRPr lang="en-US" sz="1800">
              <a:solidFill>
                <a:schemeClr val="tx2"/>
              </a:solidFill>
              <a:latin typeface="Open Sans"/>
              <a:ea typeface="Open Sans"/>
              <a:cs typeface="Open Sans"/>
            </a:endParaRPr>
          </a:p>
          <a:p>
            <a:r>
              <a:rPr lang="en-US" sz="1800" b="1" i="1">
                <a:solidFill>
                  <a:schemeClr val="tx2"/>
                </a:solidFill>
                <a:latin typeface="Open Sans"/>
                <a:ea typeface="Open Sans"/>
                <a:cs typeface="Open Sans"/>
              </a:rPr>
              <a:t>Don’t</a:t>
            </a:r>
            <a:r>
              <a:rPr lang="en-US" sz="1800" i="1">
                <a:solidFill>
                  <a:schemeClr val="tx2"/>
                </a:solidFill>
                <a:latin typeface="Open Sans"/>
                <a:ea typeface="Open Sans"/>
                <a:cs typeface="Open Sans"/>
              </a:rPr>
              <a:t> use excusatory language or make assumptions about other people’s intent – “You don’t care about me or the work that I do."  </a:t>
            </a:r>
            <a:endParaRPr lang="en-US" sz="1800">
              <a:solidFill>
                <a:schemeClr val="tx2"/>
              </a:solidFill>
              <a:latin typeface="Open Sans"/>
              <a:ea typeface="Open Sans"/>
              <a:cs typeface="Open Sans"/>
            </a:endParaRPr>
          </a:p>
          <a:p>
            <a:r>
              <a:rPr lang="en-US" sz="1800" b="1" i="1">
                <a:solidFill>
                  <a:schemeClr val="tx2"/>
                </a:solidFill>
                <a:latin typeface="Open Sans"/>
                <a:ea typeface="Open Sans"/>
                <a:cs typeface="Open Sans"/>
              </a:rPr>
              <a:t>Don’t</a:t>
            </a:r>
            <a:r>
              <a:rPr lang="en-US" sz="1800" i="1">
                <a:solidFill>
                  <a:schemeClr val="tx2"/>
                </a:solidFill>
                <a:latin typeface="Open Sans"/>
                <a:ea typeface="Open Sans"/>
                <a:cs typeface="Open Sans"/>
              </a:rPr>
              <a:t> use YOU language, just use “I “ language.</a:t>
            </a:r>
            <a:endParaRPr lang="en-US" sz="1800">
              <a:solidFill>
                <a:schemeClr val="tx2"/>
              </a:solidFill>
              <a:latin typeface="Open Sans"/>
              <a:ea typeface="Open Sans"/>
              <a:cs typeface="Open Sans"/>
            </a:endParaRPr>
          </a:p>
          <a:p>
            <a:endParaRPr lang="en-US" sz="1800">
              <a:solidFill>
                <a:schemeClr val="tx2"/>
              </a:solidFill>
              <a:latin typeface="Open Sans"/>
              <a:ea typeface="Open Sans"/>
              <a:cs typeface="Open Sans"/>
            </a:endParaRPr>
          </a:p>
        </p:txBody>
      </p:sp>
    </p:spTree>
    <p:extLst>
      <p:ext uri="{BB962C8B-B14F-4D97-AF65-F5344CB8AC3E}">
        <p14:creationId xmlns:p14="http://schemas.microsoft.com/office/powerpoint/2010/main" val="3399997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Open Sans"/>
                <a:ea typeface="Open Sans"/>
                <a:cs typeface="Open Sans"/>
              </a:endParaRPr>
            </a:p>
          </p:txBody>
        </p:sp>
      </p:grpSp>
      <p:sp>
        <p:nvSpPr>
          <p:cNvPr id="2" name="Title 1">
            <a:extLst>
              <a:ext uri="{FF2B5EF4-FFF2-40B4-BE49-F238E27FC236}">
                <a16:creationId xmlns:a16="http://schemas.microsoft.com/office/drawing/2014/main" id="{02A64BDB-91F7-0CBB-FF80-18F006B25BC5}"/>
              </a:ext>
            </a:extLst>
          </p:cNvPr>
          <p:cNvSpPr>
            <a:spLocks noGrp="1"/>
          </p:cNvSpPr>
          <p:nvPr>
            <p:ph type="title"/>
          </p:nvPr>
        </p:nvSpPr>
        <p:spPr>
          <a:xfrm>
            <a:off x="640080" y="1243013"/>
            <a:ext cx="3855720" cy="4371974"/>
          </a:xfrm>
        </p:spPr>
        <p:txBody>
          <a:bodyPr>
            <a:normAutofit/>
          </a:bodyPr>
          <a:lstStyle/>
          <a:p>
            <a:r>
              <a:rPr lang="en-US" sz="3600">
                <a:solidFill>
                  <a:schemeClr val="tx2"/>
                </a:solidFill>
                <a:latin typeface="Open Sans"/>
                <a:ea typeface="Open Sans"/>
                <a:cs typeface="Open Sans"/>
              </a:rPr>
              <a:t>Explain</a:t>
            </a:r>
          </a:p>
        </p:txBody>
      </p:sp>
      <p:sp>
        <p:nvSpPr>
          <p:cNvPr id="3" name="Content Placeholder 2">
            <a:extLst>
              <a:ext uri="{FF2B5EF4-FFF2-40B4-BE49-F238E27FC236}">
                <a16:creationId xmlns:a16="http://schemas.microsoft.com/office/drawing/2014/main" id="{64EF6009-E742-C1EB-AB6F-C0A10044BA7F}"/>
              </a:ext>
            </a:extLst>
          </p:cNvPr>
          <p:cNvSpPr>
            <a:spLocks noGrp="1"/>
          </p:cNvSpPr>
          <p:nvPr>
            <p:ph idx="1"/>
          </p:nvPr>
        </p:nvSpPr>
        <p:spPr>
          <a:xfrm>
            <a:off x="6172200" y="804672"/>
            <a:ext cx="5221224" cy="5230368"/>
          </a:xfrm>
        </p:spPr>
        <p:txBody>
          <a:bodyPr vert="horz" lIns="91440" tIns="45720" rIns="91440" bIns="45720" rtlCol="0" anchor="ctr">
            <a:normAutofit/>
          </a:bodyPr>
          <a:lstStyle/>
          <a:p>
            <a:r>
              <a:rPr lang="en-US" sz="1800" b="1">
                <a:solidFill>
                  <a:schemeClr val="tx2"/>
                </a:solidFill>
                <a:latin typeface="Open Sans"/>
                <a:ea typeface="Open Sans"/>
                <a:cs typeface="Open Sans"/>
              </a:rPr>
              <a:t>Explain the impact this had on you or your work.</a:t>
            </a:r>
          </a:p>
          <a:p>
            <a:r>
              <a:rPr lang="en-US" sz="1800" b="1" i="1">
                <a:solidFill>
                  <a:schemeClr val="tx2"/>
                </a:solidFill>
                <a:latin typeface="Open Sans"/>
                <a:ea typeface="Open Sans"/>
                <a:cs typeface="Open Sans"/>
              </a:rPr>
              <a:t>Do </a:t>
            </a:r>
            <a:r>
              <a:rPr lang="en-US" sz="1800" b="1" i="1" err="1">
                <a:solidFill>
                  <a:schemeClr val="tx2"/>
                </a:solidFill>
                <a:latin typeface="Open Sans"/>
                <a:ea typeface="Open Sans"/>
                <a:cs typeface="Open Sans"/>
              </a:rPr>
              <a:t>say:</a:t>
            </a:r>
            <a:r>
              <a:rPr lang="en-US" sz="1800" i="1" err="1">
                <a:solidFill>
                  <a:schemeClr val="tx2"/>
                </a:solidFill>
                <a:latin typeface="Open Sans"/>
                <a:ea typeface="Open Sans"/>
                <a:cs typeface="Open Sans"/>
              </a:rPr>
              <a:t>“I</a:t>
            </a:r>
            <a:r>
              <a:rPr lang="en-US" sz="1800" i="1">
                <a:solidFill>
                  <a:schemeClr val="tx2"/>
                </a:solidFill>
                <a:latin typeface="Open Sans"/>
                <a:ea typeface="Open Sans"/>
                <a:cs typeface="Open Sans"/>
              </a:rPr>
              <a:t> felt shut down and disrespected…”; “I’m frustrated because I’m going to have to work over the weekend to meet Monday’s deadline”</a:t>
            </a:r>
            <a:endParaRPr lang="en-US" sz="1800" b="1" i="1">
              <a:solidFill>
                <a:schemeClr val="tx2"/>
              </a:solidFill>
              <a:latin typeface="Open Sans"/>
              <a:ea typeface="Open Sans"/>
              <a:cs typeface="Open Sans"/>
            </a:endParaRPr>
          </a:p>
          <a:p>
            <a:r>
              <a:rPr lang="en-US" sz="1800" i="1">
                <a:solidFill>
                  <a:schemeClr val="tx2"/>
                </a:solidFill>
                <a:latin typeface="Open Sans"/>
                <a:ea typeface="Open Sans"/>
                <a:cs typeface="Open Sans"/>
              </a:rPr>
              <a:t> </a:t>
            </a:r>
            <a:r>
              <a:rPr lang="en-US" sz="1800" b="1" i="1">
                <a:solidFill>
                  <a:schemeClr val="tx2"/>
                </a:solidFill>
                <a:latin typeface="Open Sans"/>
                <a:ea typeface="Open Sans"/>
                <a:cs typeface="Open Sans"/>
              </a:rPr>
              <a:t>Don’t</a:t>
            </a:r>
            <a:r>
              <a:rPr lang="en-US" sz="1800" i="1">
                <a:solidFill>
                  <a:schemeClr val="tx2"/>
                </a:solidFill>
                <a:latin typeface="Open Sans"/>
                <a:ea typeface="Open Sans"/>
                <a:cs typeface="Open Sans"/>
              </a:rPr>
              <a:t> use YOU language, just use “I “ language. Avoid explaining the impact by turning it into an accusation or by editorializing: "I felt like you don't respect me" or "I felt like you were really rude."</a:t>
            </a:r>
          </a:p>
        </p:txBody>
      </p:sp>
    </p:spTree>
    <p:extLst>
      <p:ext uri="{BB962C8B-B14F-4D97-AF65-F5344CB8AC3E}">
        <p14:creationId xmlns:p14="http://schemas.microsoft.com/office/powerpoint/2010/main" val="391916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1334</Words>
  <Application>Microsoft Macintosh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REDI Deep Dives: Mastering Conflict with the O’DEAR Framework</vt:lpstr>
      <vt:lpstr>Welcome</vt:lpstr>
      <vt:lpstr>The O'DEAR Model </vt:lpstr>
      <vt:lpstr>Before you act, consider the context</vt:lpstr>
      <vt:lpstr>Why is O'DEAR important to Respectful Environments, Equity, Diversity, and Inclusion (REDI)?</vt:lpstr>
      <vt:lpstr>Examples where an O'DEAR approach might be important</vt:lpstr>
      <vt:lpstr>Open</vt:lpstr>
      <vt:lpstr>Describe</vt:lpstr>
      <vt:lpstr>Explain</vt:lpstr>
      <vt:lpstr>Ask</vt:lpstr>
      <vt:lpstr>Request</vt:lpstr>
      <vt:lpstr>Practice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Kostandy, Mary</cp:lastModifiedBy>
  <cp:revision>85</cp:revision>
  <dcterms:created xsi:type="dcterms:W3CDTF">2023-08-24T17:06:45Z</dcterms:created>
  <dcterms:modified xsi:type="dcterms:W3CDTF">2024-02-07T20:58:19Z</dcterms:modified>
</cp:coreProperties>
</file>