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1" r:id="rId4"/>
    <p:sldId id="260" r:id="rId5"/>
    <p:sldId id="257" r:id="rId6"/>
    <p:sldId id="258" r:id="rId7"/>
    <p:sldId id="262"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C36915-BB7D-52DF-9F32-4040EC179C25}" name="Tita, Joseph" initials="TJ" userId="S::joseph.tita@ubc.ca::5b3f2638-ba6d-4241-a2f1-156c188015a7" providerId="AD"/>
  <p188:author id="{884F6433-AB4B-2DDD-F7FF-B99624E1DDD0}" name="Yasue, Mai" initials="YM" userId="S::mai.yasue@ubc.ca::bbbd2656-80af-430b-8289-bcbb168e72c0"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83B638-A595-E947-6E6B-F545D25FA585}" v="540" dt="2023-09-16T00:13:33.151"/>
    <p1510:client id="{44DF588B-3EF2-C76D-7606-6D0C6DC80A72}" v="136" dt="2023-08-15T17:18:12.734"/>
    <p1510:client id="{8708F8D0-DAF7-2EB5-E5F9-1FA4967A6795}" v="13" dt="2023-12-06T22:45:30.224"/>
    <p1510:client id="{D6430796-EDC4-C57A-19F6-C363E5CBFD50}" v="1461" dt="2023-08-24T21:47:47.040"/>
    <p1510:client id="{D714F3F2-216D-46B0-8646-41BA57204C53}" v="1014" dt="2023-08-14T23:21:45.190"/>
    <p1510:client id="{E278D209-A0CD-3179-A130-ECB3F20DBF52}" v="45" dt="2023-11-15T21:11:20.994"/>
    <p1510:client id="{F93F43B1-B48F-E6A1-C9DA-40500EF49809}" v="3" dt="2023-11-17T18:12:03.230"/>
    <p1510:client id="{FE5DE262-8E5C-EB93-8D35-04B2DB972413}" v="162" dt="2023-09-18T19:24:20.8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58"/>
    <p:restoredTop sz="94421"/>
  </p:normalViewPr>
  <p:slideViewPr>
    <p:cSldViewPr snapToGrid="0">
      <p:cViewPr varScale="1">
        <p:scale>
          <a:sx n="76" d="100"/>
          <a:sy n="76" d="100"/>
        </p:scale>
        <p:origin x="216"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2/7/24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redi.med.ubc.ca/resourcefeedbac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ubcca-my.sharepoint.com/:p:/r/personal/joseph_tita_ubc_ca/Documents/For%20Review/Review%20GrabnGo%20+%20Activity%20Resources/Activities/Unconscious%20Bias%20Dress%20Activity%20Resource.pptx?d=w74b268976ef84ab09370961562782763&amp;csf=1&amp;web=1&amp;e=r1lQzc&amp;nav=eyJzSWQiOjI2MiwiY0lkIjo1NDQ4NzM5Mzl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late.com/technology/2017/04/heres-why-people-saw-the-dress-differently.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281A02E-8CC1-1A88-3DCC-105E5B957C40}"/>
              </a:ext>
            </a:extLst>
          </p:cNvPr>
          <p:cNvPicPr>
            <a:picLocks noChangeAspect="1"/>
          </p:cNvPicPr>
          <p:nvPr/>
        </p:nvPicPr>
        <p:blipFill rotWithShape="1">
          <a:blip r:embed="rId2"/>
          <a:srcRect t="9092" r="35359" b="-7"/>
          <a:stretch/>
        </p:blipFill>
        <p:spPr>
          <a:xfrm>
            <a:off x="3523488" y="10"/>
            <a:ext cx="8668512" cy="6857990"/>
          </a:xfrm>
          <a:prstGeom prst="rect">
            <a:avLst/>
          </a:prstGeom>
        </p:spPr>
      </p:pic>
      <p:sp>
        <p:nvSpPr>
          <p:cNvPr id="24" name="Rectangle 2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7981" y="1122363"/>
            <a:ext cx="4811864" cy="3204134"/>
          </a:xfrm>
        </p:spPr>
        <p:txBody>
          <a:bodyPr anchor="b">
            <a:normAutofit/>
          </a:bodyPr>
          <a:lstStyle/>
          <a:p>
            <a:pPr algn="l"/>
            <a:r>
              <a:rPr lang="en-US" sz="4800" dirty="0">
                <a:solidFill>
                  <a:schemeClr val="bg1"/>
                </a:solidFill>
                <a:ea typeface="+mj-lt"/>
                <a:cs typeface="+mj-lt"/>
              </a:rPr>
              <a:t>REDI Grab n' </a:t>
            </a:r>
            <a:r>
              <a:rPr lang="en-US" sz="4800" dirty="0" err="1">
                <a:solidFill>
                  <a:schemeClr val="bg1"/>
                </a:solidFill>
                <a:ea typeface="+mj-lt"/>
                <a:cs typeface="+mj-lt"/>
              </a:rPr>
              <a:t>Gos</a:t>
            </a:r>
            <a:r>
              <a:rPr lang="en-US" sz="4800" dirty="0">
                <a:solidFill>
                  <a:schemeClr val="bg1"/>
                </a:solidFill>
                <a:ea typeface="+mj-lt"/>
                <a:cs typeface="+mj-lt"/>
              </a:rPr>
              <a:t>: Navigating Multiple Truths with "The Dress" </a:t>
            </a:r>
            <a:endParaRPr lang="en-US">
              <a:solidFill>
                <a:schemeClr val="bg1"/>
              </a:solidFill>
              <a:cs typeface="Calibri Light"/>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DAF9E08D-5D2C-5D00-5CDE-F0895355CF25}"/>
              </a:ext>
            </a:extLst>
          </p:cNvPr>
          <p:cNvSpPr txBox="1"/>
          <p:nvPr/>
        </p:nvSpPr>
        <p:spPr>
          <a:xfrm>
            <a:off x="611659" y="790942"/>
            <a:ext cx="10960251" cy="5230368"/>
          </a:xfrm>
          <a:prstGeom prst="rect">
            <a:avLst/>
          </a:prstGeom>
        </p:spPr>
        <p:txBody>
          <a:bodyPr rot="0" spcFirstLastPara="0" vert="horz" lIns="91440" tIns="45720" rIns="91440" bIns="45720" numCol="1" spcCol="0" rtlCol="0" fromWordArt="0" anchor="ctr" anchorCtr="0" forceAA="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spcAft>
                <a:spcPts val="600"/>
              </a:spcAft>
            </a:pPr>
            <a:r>
              <a:rPr lang="en-US">
                <a:latin typeface="Open Sans"/>
                <a:ea typeface="Open Sans"/>
                <a:cs typeface="Open Sans"/>
              </a:rPr>
              <a:t>Thank you for your interest in engaging with this REDI  resource.​</a:t>
            </a:r>
            <a:endParaRPr lang="en-US">
              <a:ea typeface="Calibri" panose="020F0502020204030204"/>
              <a:cs typeface="Calibri" panose="020F0502020204030204"/>
            </a:endParaRPr>
          </a:p>
          <a:p>
            <a:pPr>
              <a:lnSpc>
                <a:spcPct val="90000"/>
              </a:lnSpc>
              <a:spcAft>
                <a:spcPts val="600"/>
              </a:spcAft>
            </a:pPr>
            <a:endParaRPr lang="en-US">
              <a:latin typeface="Open Sans"/>
              <a:ea typeface="Open Sans"/>
              <a:cs typeface="Open Sans"/>
            </a:endParaRPr>
          </a:p>
          <a:p>
            <a:pPr>
              <a:lnSpc>
                <a:spcPct val="90000"/>
              </a:lnSpc>
              <a:spcAft>
                <a:spcPts val="600"/>
              </a:spcAft>
            </a:pPr>
            <a:r>
              <a:rPr lang="en-US">
                <a:highlight>
                  <a:srgbClr val="FFFF00"/>
                </a:highlight>
                <a:latin typeface="Open Sans"/>
                <a:ea typeface="Open Sans"/>
                <a:cs typeface="Open Sans"/>
              </a:rPr>
              <a:t>If you decide to use this resource, could you please fill out </a:t>
            </a:r>
            <a:r>
              <a:rPr lang="en-US">
                <a:highlight>
                  <a:srgbClr val="FFFF00"/>
                </a:highlight>
                <a:latin typeface="Open Sans"/>
                <a:ea typeface="Open Sans"/>
                <a:cs typeface="Open Sans"/>
                <a:hlinkClick r:id="rId2">
                  <a:extLst>
                    <a:ext uri="{A12FA001-AC4F-418D-AE19-62706E023703}">
                      <ahyp:hlinkClr xmlns:ahyp="http://schemas.microsoft.com/office/drawing/2018/hyperlinkcolor" val="tx"/>
                    </a:ext>
                  </a:extLst>
                </a:hlinkClick>
              </a:rPr>
              <a:t>this form</a:t>
            </a:r>
            <a:r>
              <a:rPr lang="en-US">
                <a:highlight>
                  <a:srgbClr val="FFFF00"/>
                </a:highlight>
                <a:latin typeface="Open Sans"/>
                <a:ea typeface="Open Sans"/>
                <a:cs typeface="Open Sans"/>
              </a:rPr>
              <a:t>?​</a:t>
            </a:r>
          </a:p>
          <a:p>
            <a:pPr>
              <a:lnSpc>
                <a:spcPct val="90000"/>
              </a:lnSpc>
              <a:spcAft>
                <a:spcPts val="600"/>
              </a:spcAft>
            </a:pPr>
            <a:r>
              <a:rPr lang="en-US">
                <a:latin typeface="Open Sans"/>
                <a:ea typeface="Open Sans"/>
                <a:cs typeface="Open Sans"/>
              </a:rPr>
              <a:t>(https://redi.med.ubc.ca/resourcefeedback)​</a:t>
            </a:r>
          </a:p>
          <a:p>
            <a:pPr>
              <a:lnSpc>
                <a:spcPct val="90000"/>
              </a:lnSpc>
              <a:spcAft>
                <a:spcPts val="600"/>
              </a:spcAft>
            </a:pPr>
            <a:endParaRPr lang="en-US">
              <a:latin typeface="Open Sans"/>
              <a:ea typeface="Open Sans"/>
              <a:cs typeface="Open Sans"/>
            </a:endParaRPr>
          </a:p>
          <a:p>
            <a:pPr>
              <a:lnSpc>
                <a:spcPct val="90000"/>
              </a:lnSpc>
              <a:spcAft>
                <a:spcPts val="600"/>
              </a:spcAft>
            </a:pPr>
            <a:r>
              <a:rPr lang="en-US">
                <a:latin typeface="Open Sans"/>
                <a:ea typeface="Open Sans"/>
                <a:cs typeface="Open Sans"/>
              </a:rPr>
              <a:t>Let us know what unit at UBC you are from and any feedback you may have. This will help us understand how our resources are being used and ensure that we are meeting the needs of the community. ​</a:t>
            </a:r>
          </a:p>
          <a:p>
            <a:pPr>
              <a:lnSpc>
                <a:spcPct val="90000"/>
              </a:lnSpc>
              <a:spcAft>
                <a:spcPts val="600"/>
              </a:spcAft>
            </a:pPr>
            <a:endParaRPr lang="en-US">
              <a:latin typeface="Open Sans"/>
              <a:ea typeface="Open Sans"/>
              <a:cs typeface="Open Sans"/>
            </a:endParaRPr>
          </a:p>
          <a:p>
            <a:pPr>
              <a:lnSpc>
                <a:spcPct val="90000"/>
              </a:lnSpc>
              <a:spcAft>
                <a:spcPts val="600"/>
              </a:spcAft>
            </a:pPr>
            <a:r>
              <a:rPr lang="en-US">
                <a:latin typeface="Open Sans"/>
                <a:ea typeface="Open Sans"/>
                <a:cs typeface="Open Sans"/>
              </a:rPr>
              <a:t>If there are other similar types resources you would like to see, please let us know in the form, too. ​</a:t>
            </a:r>
          </a:p>
          <a:p>
            <a:pPr>
              <a:lnSpc>
                <a:spcPct val="90000"/>
              </a:lnSpc>
              <a:spcAft>
                <a:spcPts val="600"/>
              </a:spcAft>
            </a:pPr>
            <a:endParaRPr lang="en-US">
              <a:latin typeface="Open Sans"/>
              <a:ea typeface="Open Sans"/>
              <a:cs typeface="Open Sans"/>
            </a:endParaRPr>
          </a:p>
          <a:p>
            <a:pPr>
              <a:lnSpc>
                <a:spcPct val="90000"/>
              </a:lnSpc>
              <a:spcAft>
                <a:spcPts val="600"/>
              </a:spcAft>
            </a:pPr>
            <a:r>
              <a:rPr lang="en-US">
                <a:latin typeface="Open Sans"/>
                <a:ea typeface="Open Sans"/>
                <a:cs typeface="Open Sans"/>
              </a:rPr>
              <a:t>Thanks, ​</a:t>
            </a:r>
          </a:p>
          <a:p>
            <a:pPr>
              <a:lnSpc>
                <a:spcPct val="90000"/>
              </a:lnSpc>
              <a:spcAft>
                <a:spcPts val="600"/>
              </a:spcAft>
            </a:pPr>
            <a:r>
              <a:rPr lang="en-US">
                <a:latin typeface="Open Sans"/>
                <a:ea typeface="Open Sans"/>
                <a:cs typeface="Open Sans"/>
              </a:rPr>
              <a:t>REDI Team</a:t>
            </a:r>
          </a:p>
        </p:txBody>
      </p:sp>
    </p:spTree>
    <p:extLst>
      <p:ext uri="{BB962C8B-B14F-4D97-AF65-F5344CB8AC3E}">
        <p14:creationId xmlns:p14="http://schemas.microsoft.com/office/powerpoint/2010/main" val="935208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F2CA0-A55D-CF09-8289-39A7D14F8D5F}"/>
              </a:ext>
            </a:extLst>
          </p:cNvPr>
          <p:cNvSpPr>
            <a:spLocks noGrp="1"/>
          </p:cNvSpPr>
          <p:nvPr>
            <p:ph type="title"/>
          </p:nvPr>
        </p:nvSpPr>
        <p:spPr/>
        <p:txBody>
          <a:bodyPr/>
          <a:lstStyle/>
          <a:p>
            <a:r>
              <a:rPr lang="en-US">
                <a:latin typeface="Whitney Bold"/>
                <a:cs typeface="Calibri Light"/>
              </a:rPr>
              <a:t>Introduction to this session</a:t>
            </a:r>
            <a:endParaRPr lang="en-US">
              <a:latin typeface="Whitney Bold"/>
            </a:endParaRPr>
          </a:p>
        </p:txBody>
      </p:sp>
      <p:sp>
        <p:nvSpPr>
          <p:cNvPr id="3" name="Content Placeholder 2">
            <a:extLst>
              <a:ext uri="{FF2B5EF4-FFF2-40B4-BE49-F238E27FC236}">
                <a16:creationId xmlns:a16="http://schemas.microsoft.com/office/drawing/2014/main" id="{7269EFF1-CD86-1873-3C86-5691BAC299F1}"/>
              </a:ext>
            </a:extLst>
          </p:cNvPr>
          <p:cNvSpPr>
            <a:spLocks noGrp="1"/>
          </p:cNvSpPr>
          <p:nvPr>
            <p:ph idx="1"/>
          </p:nvPr>
        </p:nvSpPr>
        <p:spPr/>
        <p:txBody>
          <a:bodyPr vert="horz" lIns="91440" tIns="45720" rIns="91440" bIns="45720" rtlCol="0" anchor="t">
            <a:normAutofit/>
          </a:bodyPr>
          <a:lstStyle/>
          <a:p>
            <a:endParaRPr lang="en-US" sz="2000">
              <a:latin typeface="Whitney Bold"/>
            </a:endParaRPr>
          </a:p>
          <a:p>
            <a:r>
              <a:rPr lang="en-US" sz="2000">
                <a:latin typeface="Whitney Bold"/>
                <a:cs typeface="Arial"/>
              </a:rPr>
              <a:t>Later in this slide deck, one slide features an image of a dress. It was massively popular on the Internet in ~2015 because it was highly divisive. The reason? Groups of people could not reach agreement about what colors the dress was. </a:t>
            </a:r>
          </a:p>
          <a:p>
            <a:r>
              <a:rPr lang="en-US" sz="2000">
                <a:latin typeface="Whitney Bold"/>
                <a:cs typeface="Arial"/>
              </a:rPr>
              <a:t>Some folks saw the dress as being white and gold; others saw the dress as being blue and black. </a:t>
            </a:r>
            <a:endParaRPr lang="en-US">
              <a:latin typeface="Whitney Bold"/>
            </a:endParaRPr>
          </a:p>
          <a:p>
            <a:endParaRPr lang="en-US">
              <a:latin typeface="Whitney Bold"/>
              <a:cs typeface="Calibri"/>
            </a:endParaRPr>
          </a:p>
        </p:txBody>
      </p:sp>
    </p:spTree>
    <p:extLst>
      <p:ext uri="{BB962C8B-B14F-4D97-AF65-F5344CB8AC3E}">
        <p14:creationId xmlns:p14="http://schemas.microsoft.com/office/powerpoint/2010/main" val="2119197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F2CA0-A55D-CF09-8289-39A7D14F8D5F}"/>
              </a:ext>
            </a:extLst>
          </p:cNvPr>
          <p:cNvSpPr>
            <a:spLocks noGrp="1"/>
          </p:cNvSpPr>
          <p:nvPr>
            <p:ph type="title"/>
          </p:nvPr>
        </p:nvSpPr>
        <p:spPr/>
        <p:txBody>
          <a:bodyPr/>
          <a:lstStyle/>
          <a:p>
            <a:r>
              <a:rPr lang="en-US">
                <a:latin typeface="Whitney Bold"/>
                <a:cs typeface="Calibri Light"/>
              </a:rPr>
              <a:t>Link to Diversity, Equity, and Inclusion</a:t>
            </a:r>
            <a:endParaRPr lang="en-US">
              <a:latin typeface="Whitney Bold"/>
            </a:endParaRPr>
          </a:p>
        </p:txBody>
      </p:sp>
      <p:sp>
        <p:nvSpPr>
          <p:cNvPr id="3" name="Content Placeholder 2">
            <a:extLst>
              <a:ext uri="{FF2B5EF4-FFF2-40B4-BE49-F238E27FC236}">
                <a16:creationId xmlns:a16="http://schemas.microsoft.com/office/drawing/2014/main" id="{7269EFF1-CD86-1873-3C86-5691BAC299F1}"/>
              </a:ext>
            </a:extLst>
          </p:cNvPr>
          <p:cNvSpPr>
            <a:spLocks noGrp="1"/>
          </p:cNvSpPr>
          <p:nvPr>
            <p:ph idx="1"/>
          </p:nvPr>
        </p:nvSpPr>
        <p:spPr>
          <a:xfrm>
            <a:off x="361122" y="1752738"/>
            <a:ext cx="10515600" cy="4351338"/>
          </a:xfrm>
        </p:spPr>
        <p:txBody>
          <a:bodyPr vert="horz" lIns="91440" tIns="45720" rIns="91440" bIns="45720" rtlCol="0" anchor="t">
            <a:noAutofit/>
          </a:bodyPr>
          <a:lstStyle/>
          <a:p>
            <a:endParaRPr lang="en-US" sz="2000">
              <a:latin typeface="Whitney Bold"/>
            </a:endParaRPr>
          </a:p>
          <a:p>
            <a:r>
              <a:rPr lang="en-US" sz="2200">
                <a:latin typeface="Whitney Bold"/>
                <a:cs typeface="Calibri"/>
              </a:rPr>
              <a:t>This activity will help to build comfort levels in disagreeing with each other in a playful manner.</a:t>
            </a:r>
          </a:p>
          <a:p>
            <a:r>
              <a:rPr lang="en-US" sz="2200">
                <a:latin typeface="Whitney Bold"/>
                <a:cs typeface="Calibri"/>
              </a:rPr>
              <a:t>Here we will create two factions within the group and then use that division as a platform to ask the question- "Although we are all looking at the same image, we are unable to agree what colors it is...what does this say about other times when we may not all agree on something."</a:t>
            </a:r>
            <a:endParaRPr lang="en-US" sz="2200">
              <a:cs typeface="Calibri"/>
            </a:endParaRPr>
          </a:p>
          <a:p>
            <a:r>
              <a:rPr lang="en-US" sz="2200">
                <a:latin typeface="Calibri"/>
                <a:cs typeface="Calibri"/>
              </a:rPr>
              <a:t>Increasing comfort levels with respectfully having differences in perspectives (without launching into personal attacks or shaming or belittling the perspective of others) is critical to creating a sense of inclusion and belonging within the workplace.</a:t>
            </a:r>
          </a:p>
          <a:p>
            <a:r>
              <a:rPr lang="en-US" sz="2200">
                <a:latin typeface="Whitney Bold"/>
                <a:cs typeface="Calibri"/>
              </a:rPr>
              <a:t>The activity also helps units understand that there could be multiple truths and to hold the belief that your own perspective may not be the only valid perspective</a:t>
            </a:r>
          </a:p>
          <a:p>
            <a:r>
              <a:rPr lang="en-US" sz="2200">
                <a:latin typeface="Whitney Bold"/>
                <a:cs typeface="Calibri"/>
              </a:rPr>
              <a:t>The next slide provides some more in-depth directions.</a:t>
            </a:r>
          </a:p>
          <a:p>
            <a:endParaRPr lang="en-US">
              <a:latin typeface="Calibri" panose="020F0502020204030204"/>
              <a:cs typeface="Calibri"/>
            </a:endParaRPr>
          </a:p>
        </p:txBody>
      </p:sp>
    </p:spTree>
    <p:extLst>
      <p:ext uri="{BB962C8B-B14F-4D97-AF65-F5344CB8AC3E}">
        <p14:creationId xmlns:p14="http://schemas.microsoft.com/office/powerpoint/2010/main" val="3207797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68D38-A371-D129-41E7-3ADBEE14B6C3}"/>
              </a:ext>
            </a:extLst>
          </p:cNvPr>
          <p:cNvSpPr>
            <a:spLocks noGrp="1"/>
          </p:cNvSpPr>
          <p:nvPr>
            <p:ph type="title"/>
          </p:nvPr>
        </p:nvSpPr>
        <p:spPr/>
        <p:txBody>
          <a:bodyPr/>
          <a:lstStyle/>
          <a:p>
            <a:r>
              <a:rPr lang="en-US">
                <a:latin typeface="Whitney Bold"/>
                <a:cs typeface="Calibri Light"/>
              </a:rPr>
              <a:t>Instructions</a:t>
            </a:r>
            <a:endParaRPr lang="en-US">
              <a:latin typeface="Whitney Bold"/>
            </a:endParaRPr>
          </a:p>
        </p:txBody>
      </p:sp>
      <p:sp>
        <p:nvSpPr>
          <p:cNvPr id="3" name="Content Placeholder 2">
            <a:extLst>
              <a:ext uri="{FF2B5EF4-FFF2-40B4-BE49-F238E27FC236}">
                <a16:creationId xmlns:a16="http://schemas.microsoft.com/office/drawing/2014/main" id="{AA7FE6A6-FB8F-419B-6FE6-D04ACE4664AD}"/>
              </a:ext>
            </a:extLst>
          </p:cNvPr>
          <p:cNvSpPr>
            <a:spLocks noGrp="1"/>
          </p:cNvSpPr>
          <p:nvPr>
            <p:ph idx="1"/>
          </p:nvPr>
        </p:nvSpPr>
        <p:spPr>
          <a:xfrm>
            <a:off x="838200" y="1284851"/>
            <a:ext cx="10515600" cy="5557350"/>
          </a:xfrm>
        </p:spPr>
        <p:txBody>
          <a:bodyPr vert="horz" lIns="91440" tIns="45720" rIns="91440" bIns="45720" rtlCol="0" anchor="t">
            <a:normAutofit/>
          </a:bodyPr>
          <a:lstStyle/>
          <a:p>
            <a:pPr marL="0" indent="0">
              <a:buNone/>
            </a:pPr>
            <a:r>
              <a:rPr lang="en-US" sz="1600">
                <a:latin typeface="Whitney Bold"/>
                <a:cs typeface="Calibri"/>
              </a:rPr>
              <a:t>The next slide features an image of a dress. It was massively popular on the Internet in ~2015.</a:t>
            </a:r>
          </a:p>
          <a:p>
            <a:pPr marL="514350" indent="-514350">
              <a:buAutoNum type="arabicPeriod"/>
            </a:pPr>
            <a:r>
              <a:rPr lang="en-US" sz="1900">
                <a:latin typeface="Whitney Bold"/>
                <a:cs typeface="Calibri"/>
              </a:rPr>
              <a:t>Instruct participants to keep their observations to themselves. No spoilers!</a:t>
            </a:r>
            <a:endParaRPr lang="en-US" sz="1900">
              <a:latin typeface="Calibri" panose="020F0502020204030204"/>
              <a:cs typeface="Calibri"/>
            </a:endParaRPr>
          </a:p>
          <a:p>
            <a:pPr marL="514350" indent="-514350">
              <a:buAutoNum type="arabicPeriod"/>
            </a:pPr>
            <a:r>
              <a:rPr lang="en-US" sz="1900">
                <a:latin typeface="Whitney Bold"/>
                <a:cs typeface="Calibri"/>
              </a:rPr>
              <a:t> Show the image and indicate that some people will see it as blue and black; others will see it as yellow and gold.  </a:t>
            </a:r>
            <a:endParaRPr lang="en-US" sz="1900">
              <a:cs typeface="Calibri" panose="020F0502020204030204"/>
            </a:endParaRPr>
          </a:p>
          <a:p>
            <a:pPr marL="971550" lvl="1">
              <a:buAutoNum type="arabicPeriod"/>
            </a:pPr>
            <a:r>
              <a:rPr lang="en-US" sz="1500">
                <a:latin typeface="Whitney Bold"/>
                <a:cs typeface="Calibri"/>
              </a:rPr>
              <a:t>Say, "Some of you will see this dress as yellow and gold; others will see it as blue and black."</a:t>
            </a:r>
          </a:p>
          <a:p>
            <a:pPr marL="971550" lvl="1">
              <a:buAutoNum type="arabicPeriod"/>
            </a:pPr>
            <a:r>
              <a:rPr lang="en-US" sz="1500">
                <a:latin typeface="Whitney Bold"/>
                <a:cs typeface="Calibri"/>
              </a:rPr>
              <a:t>Say, "Let's keep our observations to ourselves for a moment and just consider a few questions silently."</a:t>
            </a:r>
          </a:p>
          <a:p>
            <a:pPr marL="514350" indent="-514350">
              <a:buAutoNum type="arabicPeriod"/>
            </a:pPr>
            <a:r>
              <a:rPr lang="en-US" sz="1900">
                <a:latin typeface="Whitney Bold"/>
                <a:cs typeface="Calibri"/>
              </a:rPr>
              <a:t>Provide some questions for people to consider silently. (see </a:t>
            </a:r>
            <a:r>
              <a:rPr lang="en-US" sz="1900">
                <a:latin typeface="Whitney Bold"/>
                <a:cs typeface="Calibri"/>
                <a:hlinkClick r:id="rId2"/>
              </a:rPr>
              <a:t>Slide 6</a:t>
            </a:r>
            <a:r>
              <a:rPr lang="en-US" sz="1900">
                <a:latin typeface="Whitney Bold"/>
                <a:cs typeface="Calibri"/>
              </a:rPr>
              <a:t> for suggestions)</a:t>
            </a:r>
          </a:p>
          <a:p>
            <a:pPr marL="514350" indent="-514350">
              <a:buAutoNum type="arabicPeriod"/>
            </a:pPr>
            <a:r>
              <a:rPr lang="en-US" sz="1900">
                <a:latin typeface="Whitney Bold"/>
                <a:cs typeface="Calibri"/>
              </a:rPr>
              <a:t>Have group members vote by a show of hands which color they saw. </a:t>
            </a:r>
          </a:p>
          <a:p>
            <a:pPr marL="514350" indent="-514350">
              <a:buAutoNum type="arabicPeriod"/>
            </a:pPr>
            <a:r>
              <a:rPr lang="en-US" sz="1900">
                <a:latin typeface="Whitney Bold"/>
                <a:cs typeface="Calibri"/>
              </a:rPr>
              <a:t>Give the group time to discuss their experiences with each other. For large groups, you may want to divide them into small groups or use breakout rooms if meeting via video conference.</a:t>
            </a:r>
          </a:p>
          <a:p>
            <a:pPr marL="514350" indent="-514350">
              <a:buAutoNum type="arabicPeriod"/>
            </a:pPr>
            <a:r>
              <a:rPr lang="en-US" sz="1900">
                <a:latin typeface="Whitney Bold"/>
                <a:cs typeface="Calibri"/>
              </a:rPr>
              <a:t>Share the information about the dress on Slide 4.</a:t>
            </a:r>
          </a:p>
          <a:p>
            <a:pPr marL="514350" indent="-514350">
              <a:buAutoNum type="arabicPeriod"/>
            </a:pPr>
            <a:r>
              <a:rPr lang="en-US" sz="1900">
                <a:latin typeface="Whitney Bold"/>
                <a:cs typeface="Calibri"/>
              </a:rPr>
              <a:t>Debrief</a:t>
            </a:r>
          </a:p>
        </p:txBody>
      </p:sp>
    </p:spTree>
    <p:extLst>
      <p:ext uri="{BB962C8B-B14F-4D97-AF65-F5344CB8AC3E}">
        <p14:creationId xmlns:p14="http://schemas.microsoft.com/office/powerpoint/2010/main" val="3055405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dress with a jacket on it&#10;&#10;Description automatically generated">
            <a:extLst>
              <a:ext uri="{FF2B5EF4-FFF2-40B4-BE49-F238E27FC236}">
                <a16:creationId xmlns:a16="http://schemas.microsoft.com/office/drawing/2014/main" id="{63A14E21-772E-58A3-D1F0-7F6B79BF1C69}"/>
              </a:ext>
            </a:extLst>
          </p:cNvPr>
          <p:cNvPicPr>
            <a:picLocks noGrp="1" noChangeAspect="1"/>
          </p:cNvPicPr>
          <p:nvPr>
            <p:ph idx="1"/>
          </p:nvPr>
        </p:nvPicPr>
        <p:blipFill>
          <a:blip r:embed="rId2"/>
          <a:stretch>
            <a:fillRect/>
          </a:stretch>
        </p:blipFill>
        <p:spPr>
          <a:xfrm>
            <a:off x="4127124" y="458315"/>
            <a:ext cx="3923375" cy="5954253"/>
          </a:xfrm>
        </p:spPr>
      </p:pic>
    </p:spTree>
    <p:extLst>
      <p:ext uri="{BB962C8B-B14F-4D97-AF65-F5344CB8AC3E}">
        <p14:creationId xmlns:p14="http://schemas.microsoft.com/office/powerpoint/2010/main" val="2221034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A2601-C4F6-7453-1AD3-32F8FB571051}"/>
              </a:ext>
            </a:extLst>
          </p:cNvPr>
          <p:cNvSpPr>
            <a:spLocks noGrp="1"/>
          </p:cNvSpPr>
          <p:nvPr>
            <p:ph type="title"/>
          </p:nvPr>
        </p:nvSpPr>
        <p:spPr/>
        <p:txBody>
          <a:bodyPr>
            <a:normAutofit fontScale="90000"/>
          </a:bodyPr>
          <a:lstStyle/>
          <a:p>
            <a:r>
              <a:rPr lang="en-US">
                <a:latin typeface="Whitney Bold"/>
                <a:cs typeface="Calibri Light"/>
              </a:rPr>
              <a:t>Questions to consider as people observe the image (feel free to make up your own questions)</a:t>
            </a:r>
            <a:endParaRPr lang="en-US">
              <a:latin typeface="Whitney Bold"/>
            </a:endParaRPr>
          </a:p>
        </p:txBody>
      </p:sp>
      <p:sp>
        <p:nvSpPr>
          <p:cNvPr id="3" name="Content Placeholder 2">
            <a:extLst>
              <a:ext uri="{FF2B5EF4-FFF2-40B4-BE49-F238E27FC236}">
                <a16:creationId xmlns:a16="http://schemas.microsoft.com/office/drawing/2014/main" id="{964217F4-30DE-8916-0CB7-B7F3C796D849}"/>
              </a:ext>
            </a:extLst>
          </p:cNvPr>
          <p:cNvSpPr>
            <a:spLocks noGrp="1"/>
          </p:cNvSpPr>
          <p:nvPr>
            <p:ph idx="1"/>
          </p:nvPr>
        </p:nvSpPr>
        <p:spPr/>
        <p:txBody>
          <a:bodyPr vert="horz" lIns="91440" tIns="45720" rIns="91440" bIns="45720" rtlCol="0" anchor="t">
            <a:noAutofit/>
          </a:bodyPr>
          <a:lstStyle/>
          <a:p>
            <a:pPr marL="971550" lvl="1" indent="-342900">
              <a:buAutoNum type="arabicPeriod"/>
            </a:pPr>
            <a:r>
              <a:rPr lang="en-US" sz="1800">
                <a:latin typeface="Whitney Bold"/>
                <a:cs typeface="Arial"/>
              </a:rPr>
              <a:t>What colors do you see the dress being?</a:t>
            </a:r>
          </a:p>
          <a:p>
            <a:pPr marL="971550" lvl="1" indent="-342900">
              <a:buAutoNum type="arabicPeriod"/>
            </a:pPr>
            <a:r>
              <a:rPr lang="en-US" sz="1800">
                <a:latin typeface="Whitney Bold"/>
                <a:cs typeface="Arial"/>
              </a:rPr>
              <a:t>On a scale of 1-10, how confident are you about the color of the dress?</a:t>
            </a:r>
          </a:p>
          <a:p>
            <a:pPr marL="971550" lvl="1" indent="-342900">
              <a:buAutoNum type="arabicPeriod"/>
            </a:pPr>
            <a:r>
              <a:rPr lang="en-US" sz="1800">
                <a:latin typeface="Whitney Bold"/>
                <a:cs typeface="Arial"/>
              </a:rPr>
              <a:t>How do you "know" what color the dress is? What tools do you use to create that knowledge?</a:t>
            </a:r>
          </a:p>
          <a:p>
            <a:pPr marL="971550" lvl="1" indent="-342900">
              <a:buAutoNum type="arabicPeriod"/>
            </a:pPr>
            <a:r>
              <a:rPr lang="en-US" sz="1800">
                <a:latin typeface="Whitney Bold"/>
                <a:cs typeface="Arial"/>
              </a:rPr>
              <a:t>If there were a magic button you could press that would show you the true colors of the dress, would you press the button, even if it could reveal that you are seeing it "wrong?"</a:t>
            </a:r>
          </a:p>
          <a:p>
            <a:pPr marL="971550" lvl="1" indent="-342900">
              <a:buAutoNum type="arabicPeriod"/>
            </a:pPr>
            <a:r>
              <a:rPr lang="en-US" sz="1800">
                <a:latin typeface="Whitney Bold"/>
                <a:cs typeface="Arial"/>
              </a:rPr>
              <a:t>[Feel free to create your own follow-up discussion questions]</a:t>
            </a:r>
            <a:endParaRPr lang="en-US" sz="1800">
              <a:latin typeface="Whitney Bold"/>
              <a:cs typeface="Calibri" panose="020F0502020204030204"/>
            </a:endParaRPr>
          </a:p>
        </p:txBody>
      </p:sp>
    </p:spTree>
    <p:extLst>
      <p:ext uri="{BB962C8B-B14F-4D97-AF65-F5344CB8AC3E}">
        <p14:creationId xmlns:p14="http://schemas.microsoft.com/office/powerpoint/2010/main" val="544873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EA499-28C0-EE7F-169D-1AB060F5052D}"/>
              </a:ext>
            </a:extLst>
          </p:cNvPr>
          <p:cNvSpPr>
            <a:spLocks noGrp="1"/>
          </p:cNvSpPr>
          <p:nvPr>
            <p:ph type="title"/>
          </p:nvPr>
        </p:nvSpPr>
        <p:spPr/>
        <p:txBody>
          <a:bodyPr/>
          <a:lstStyle/>
          <a:p>
            <a:r>
              <a:rPr lang="en-US">
                <a:latin typeface="Whitney Bold"/>
              </a:rPr>
              <a:t>Debrief</a:t>
            </a:r>
          </a:p>
        </p:txBody>
      </p:sp>
      <p:sp>
        <p:nvSpPr>
          <p:cNvPr id="3" name="Content Placeholder 2">
            <a:extLst>
              <a:ext uri="{FF2B5EF4-FFF2-40B4-BE49-F238E27FC236}">
                <a16:creationId xmlns:a16="http://schemas.microsoft.com/office/drawing/2014/main" id="{E0D20096-0737-B3A1-78CF-C2FEC335CBB1}"/>
              </a:ext>
            </a:extLst>
          </p:cNvPr>
          <p:cNvSpPr>
            <a:spLocks noGrp="1"/>
          </p:cNvSpPr>
          <p:nvPr>
            <p:ph idx="1"/>
          </p:nvPr>
        </p:nvSpPr>
        <p:spPr/>
        <p:txBody>
          <a:bodyPr vert="horz" lIns="91440" tIns="45720" rIns="91440" bIns="45720" rtlCol="0" anchor="t">
            <a:normAutofit lnSpcReduction="10000"/>
          </a:bodyPr>
          <a:lstStyle/>
          <a:p>
            <a:r>
              <a:rPr lang="en-US">
                <a:latin typeface="Whitney Bold"/>
                <a:ea typeface="+mn-lt"/>
                <a:cs typeface="+mn-lt"/>
                <a:hlinkClick r:id="rId2"/>
              </a:rPr>
              <a:t>https://slate.com/technology/2017/04/heres-why-people-saw-the-dress-differently.html</a:t>
            </a:r>
            <a:r>
              <a:rPr lang="en-US">
                <a:latin typeface="Whitney Bold"/>
                <a:ea typeface="+mn-lt"/>
                <a:cs typeface="+mn-lt"/>
              </a:rPr>
              <a:t> </a:t>
            </a:r>
          </a:p>
          <a:p>
            <a:endParaRPr lang="en-US">
              <a:latin typeface="Whitney Bold"/>
              <a:cs typeface="Calibri"/>
            </a:endParaRPr>
          </a:p>
          <a:p>
            <a:pPr marL="971550" lvl="1" indent="-342900">
              <a:buAutoNum type="arabicPeriod"/>
            </a:pPr>
            <a:r>
              <a:rPr lang="en-US" sz="1800">
                <a:latin typeface="Whitney Bold"/>
                <a:cs typeface="Arial"/>
              </a:rPr>
              <a:t>How did it feel to have disagreement between your colleagues? </a:t>
            </a:r>
          </a:p>
          <a:p>
            <a:pPr marL="971550" lvl="1" indent="-342900">
              <a:buAutoNum type="arabicPeriod"/>
            </a:pPr>
            <a:r>
              <a:rPr lang="en-US" sz="1800">
                <a:latin typeface="Whitney Bold"/>
                <a:cs typeface="Arial"/>
              </a:rPr>
              <a:t>How was this similar or different from when you have observed other disagreements in the workplace?</a:t>
            </a:r>
          </a:p>
          <a:p>
            <a:pPr marL="971550" lvl="1" indent="-342900">
              <a:buAutoNum type="arabicPeriod"/>
            </a:pPr>
            <a:r>
              <a:rPr lang="en-US" sz="1800">
                <a:latin typeface="Whitney Bold"/>
                <a:cs typeface="Arial"/>
              </a:rPr>
              <a:t>Suppose we were to take a vote and you discover you are the only person in the room who sees the dress differently. Would that persuade you change your vote, even though it would go against what your eyes are telling you?</a:t>
            </a:r>
            <a:endParaRPr lang="en-US">
              <a:latin typeface="Whitney Bold"/>
            </a:endParaRPr>
          </a:p>
          <a:p>
            <a:pPr marL="971550" lvl="1" indent="-342900">
              <a:buAutoNum type="arabicPeriod"/>
            </a:pPr>
            <a:r>
              <a:rPr lang="en-US" sz="1800">
                <a:latin typeface="Whitney Bold"/>
                <a:cs typeface="Arial"/>
              </a:rPr>
              <a:t>Suppose instead of looking at a picture of a dress, we were in a clinical situation [insert something related to your specialty here]. What does our inability to agree about the colors in this dress suggest about how we should approach differences of opinion in our work?</a:t>
            </a:r>
          </a:p>
          <a:p>
            <a:pPr marL="971550" lvl="1" indent="-342900">
              <a:buAutoNum type="arabicPeriod"/>
            </a:pPr>
            <a:r>
              <a:rPr lang="en-US" sz="1800">
                <a:latin typeface="Whitney Bold"/>
                <a:cs typeface="Arial"/>
              </a:rPr>
              <a:t>What might be lessons learned (if any) about team disagreements in our working/learning environment?</a:t>
            </a:r>
            <a:endParaRPr lang="en-US">
              <a:latin typeface="Whitney Bold"/>
            </a:endParaRPr>
          </a:p>
          <a:p>
            <a:endParaRPr lang="en-US">
              <a:latin typeface="Whitney Bold"/>
              <a:cs typeface="Calibri"/>
            </a:endParaRPr>
          </a:p>
        </p:txBody>
      </p:sp>
    </p:spTree>
    <p:extLst>
      <p:ext uri="{BB962C8B-B14F-4D97-AF65-F5344CB8AC3E}">
        <p14:creationId xmlns:p14="http://schemas.microsoft.com/office/powerpoint/2010/main" val="10909809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807</Words>
  <Application>Microsoft Macintosh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Open Sans</vt:lpstr>
      <vt:lpstr>Whitney Bold</vt:lpstr>
      <vt:lpstr>office theme</vt:lpstr>
      <vt:lpstr>REDI Grab n' Gos: Navigating Multiple Truths with "The Dress" </vt:lpstr>
      <vt:lpstr>PowerPoint Presentation</vt:lpstr>
      <vt:lpstr>Introduction to this session</vt:lpstr>
      <vt:lpstr>Link to Diversity, Equity, and Inclusion</vt:lpstr>
      <vt:lpstr>Instructions</vt:lpstr>
      <vt:lpstr>PowerPoint Presentation</vt:lpstr>
      <vt:lpstr>Questions to consider as people observe the image (feel free to make up your own questions)</vt:lpstr>
      <vt:lpstr>Debrief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Kostandy, Mary</cp:lastModifiedBy>
  <cp:revision>8</cp:revision>
  <dcterms:created xsi:type="dcterms:W3CDTF">2023-08-14T23:05:35Z</dcterms:created>
  <dcterms:modified xsi:type="dcterms:W3CDTF">2024-02-07T20:53:44Z</dcterms:modified>
</cp:coreProperties>
</file>