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9"/>
  </p:notesMasterIdLst>
  <p:sldIdLst>
    <p:sldId id="256" r:id="rId2"/>
    <p:sldId id="262" r:id="rId3"/>
    <p:sldId id="259" r:id="rId4"/>
    <p:sldId id="257" r:id="rId5"/>
    <p:sldId id="258"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6915-BB7D-52DF-9F32-4040EC179C25}" name="Tita, Joseph" initials="TJ" userId="S::joseph.tita@ubc.ca::5b3f2638-ba6d-4241-a2f1-156c188015a7" providerId="AD"/>
  <p188:author id="{884F6433-AB4B-2DDD-F7FF-B99624E1DDD0}" name="Yasue, Mai" initials="YM" userId="S::mai.yasue@ubc.ca::bbbd2656-80af-430b-8289-bcbb168e72c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23FAB-68FB-43B8-EE39-5BA0B3379B56}" v="278" dt="2023-09-18T20:11:20.422"/>
    <p1510:client id="{0CAA3712-CAC0-41AF-8AC5-1F535C80B3B0}" v="2026" dt="2023-08-15T15:47:09.567"/>
    <p1510:client id="{1A7517E1-CE8A-8079-A451-059AE9A150CD}" v="54" dt="2023-09-20T18:09:36.594"/>
    <p1510:client id="{2530BA9B-EF20-B953-9D97-47A347A66F01}" v="16" dt="2023-12-06T22:48:00.271"/>
    <p1510:client id="{39DB0533-983C-46BD-8E55-1C20F5D8C145}" v="2" dt="2023-09-22T17:40:14.209"/>
    <p1510:client id="{3B6A6FED-914F-57E8-0CDA-435BDA7A8052}" v="6" dt="2023-09-19T21:37:29.524"/>
    <p1510:client id="{3E1593B1-8FE0-B41C-757E-9EBBA0410F84}" v="8" dt="2023-11-15T21:11:55.217"/>
    <p1510:client id="{90583356-AF83-9195-14CB-77D84C787566}" v="1122" dt="2023-08-24T22:17:10.276"/>
    <p1510:client id="{CF0ABB2B-4511-B1B9-1FA2-BE6C2A59BF9F}" v="4" dt="2023-09-22T18:43:22.979"/>
    <p1510:client id="{F2E5E49F-26C9-04F8-9678-359DB83AC991}" v="6" dt="2023-11-17T19:46:52.870"/>
    <p1510:client id="{FAA2FC60-11E3-C3C0-9A8F-EA091EE7F21C}" v="23" dt="2023-09-18T19:09:54.1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8"/>
    <p:restoredTop sz="94421"/>
  </p:normalViewPr>
  <p:slideViewPr>
    <p:cSldViewPr snapToGrid="0">
      <p:cViewPr varScale="1">
        <p:scale>
          <a:sx n="76" d="100"/>
          <a:sy n="76" d="100"/>
        </p:scale>
        <p:origin x="21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B6AFA2-CF6F-4BCC-A1F3-D8FC6F5F19FA}" type="datetimeFigureOut">
              <a:t>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ED60A8-EB9C-4291-891C-DB8D0DEE7D61}" type="slidenum">
              <a:t>‹#›</a:t>
            </a:fld>
            <a:endParaRPr lang="en-US"/>
          </a:p>
        </p:txBody>
      </p:sp>
    </p:spTree>
    <p:extLst>
      <p:ext uri="{BB962C8B-B14F-4D97-AF65-F5344CB8AC3E}">
        <p14:creationId xmlns:p14="http://schemas.microsoft.com/office/powerpoint/2010/main" val="71919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cs typeface="Calibri"/>
              </a:rPr>
              <a:t>Facilitator tip – Note that there is also a tip-sheet on ice-breakers that might be useful for the facilitator to look at and consider. </a:t>
            </a:r>
            <a:endParaRPr lang="en-US">
              <a:cs typeface="Calibri"/>
            </a:endParaRPr>
          </a:p>
        </p:txBody>
      </p:sp>
      <p:sp>
        <p:nvSpPr>
          <p:cNvPr id="4" name="Slide Number Placeholder 3"/>
          <p:cNvSpPr>
            <a:spLocks noGrp="1"/>
          </p:cNvSpPr>
          <p:nvPr>
            <p:ph type="sldNum" sz="quarter" idx="5"/>
          </p:nvPr>
        </p:nvSpPr>
        <p:spPr/>
        <p:txBody>
          <a:bodyPr/>
          <a:lstStyle/>
          <a:p>
            <a:fld id="{FBED60A8-EB9C-4291-891C-DB8D0DEE7D61}" type="slidenum">
              <a:t>3</a:t>
            </a:fld>
            <a:endParaRPr lang="en-US"/>
          </a:p>
        </p:txBody>
      </p:sp>
    </p:spTree>
    <p:extLst>
      <p:ext uri="{BB962C8B-B14F-4D97-AF65-F5344CB8AC3E}">
        <p14:creationId xmlns:p14="http://schemas.microsoft.com/office/powerpoint/2010/main" val="2193428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2931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6778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0161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41864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0930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1444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3504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3984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0760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80734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7803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2/7/24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1772161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di.med.ubc.ca/resourcefeedbac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0742" y="1124988"/>
            <a:ext cx="4425962" cy="2387600"/>
          </a:xfrm>
        </p:spPr>
        <p:txBody>
          <a:bodyPr>
            <a:normAutofit/>
          </a:bodyPr>
          <a:lstStyle/>
          <a:p>
            <a:pPr algn="l"/>
            <a:r>
              <a:rPr lang="en-US" sz="5100" dirty="0">
                <a:solidFill>
                  <a:schemeClr val="accent1">
                    <a:lumMod val="50000"/>
                  </a:schemeClr>
                </a:solidFill>
                <a:ea typeface="+mj-lt"/>
                <a:cs typeface="+mj-lt"/>
              </a:rPr>
              <a:t>REDI Grab n’ </a:t>
            </a:r>
            <a:r>
              <a:rPr lang="en-US" sz="5100" dirty="0" err="1">
                <a:solidFill>
                  <a:schemeClr val="accent1">
                    <a:lumMod val="50000"/>
                  </a:schemeClr>
                </a:solidFill>
                <a:ea typeface="+mj-lt"/>
                <a:cs typeface="+mj-lt"/>
              </a:rPr>
              <a:t>Gos</a:t>
            </a:r>
            <a:r>
              <a:rPr lang="en-US" sz="5100" dirty="0">
                <a:solidFill>
                  <a:schemeClr val="accent1">
                    <a:lumMod val="50000"/>
                  </a:schemeClr>
                </a:solidFill>
                <a:ea typeface="+mj-lt"/>
                <a:cs typeface="+mj-lt"/>
              </a:rPr>
              <a:t>: Team Bonding</a:t>
            </a:r>
            <a:endParaRPr lang="en-US" dirty="0">
              <a:solidFill>
                <a:schemeClr val="accent1">
                  <a:lumMod val="50000"/>
                </a:schemeClr>
              </a:solidFill>
            </a:endParaRPr>
          </a:p>
        </p:txBody>
      </p:sp>
      <p:sp>
        <p:nvSpPr>
          <p:cNvPr id="3" name="Subtitle 2"/>
          <p:cNvSpPr>
            <a:spLocks noGrp="1"/>
          </p:cNvSpPr>
          <p:nvPr>
            <p:ph type="subTitle" idx="1"/>
          </p:nvPr>
        </p:nvSpPr>
        <p:spPr>
          <a:xfrm>
            <a:off x="860742" y="3633691"/>
            <a:ext cx="4425962" cy="1655762"/>
          </a:xfrm>
        </p:spPr>
        <p:txBody>
          <a:bodyPr vert="horz" lIns="91440" tIns="45720" rIns="91440" bIns="45720" rtlCol="0" anchor="t">
            <a:normAutofit/>
          </a:bodyPr>
          <a:lstStyle/>
          <a:p>
            <a:pPr algn="l"/>
            <a:r>
              <a:rPr lang="en-US" dirty="0">
                <a:solidFill>
                  <a:schemeClr val="accent1">
                    <a:lumMod val="50000"/>
                  </a:schemeClr>
                </a:solidFill>
                <a:ea typeface="+mn-lt"/>
                <a:cs typeface="+mn-lt"/>
              </a:rPr>
              <a:t>Inside/Outside Activity </a:t>
            </a:r>
            <a:endParaRPr lang="en-US" dirty="0"/>
          </a:p>
        </p:txBody>
      </p:sp>
      <p:pic>
        <p:nvPicPr>
          <p:cNvPr id="4" name="Picture 3" descr="The facade of blue walls with holes">
            <a:extLst>
              <a:ext uri="{FF2B5EF4-FFF2-40B4-BE49-F238E27FC236}">
                <a16:creationId xmlns:a16="http://schemas.microsoft.com/office/drawing/2014/main" id="{9B8015A2-A1E5-B375-195E-045E71FEB9CD}"/>
              </a:ext>
            </a:extLst>
          </p:cNvPr>
          <p:cNvPicPr>
            <a:picLocks noChangeAspect="1"/>
          </p:cNvPicPr>
          <p:nvPr/>
        </p:nvPicPr>
        <p:blipFill rotWithShape="1">
          <a:blip r:embed="rId2"/>
          <a:srcRect l="17500" r="11875" b="3"/>
          <a:stretch/>
        </p:blipFill>
        <p:spPr>
          <a:xfrm>
            <a:off x="5733768" y="-1"/>
            <a:ext cx="6458232" cy="6858001"/>
          </a:xfrm>
          <a:custGeom>
            <a:avLst/>
            <a:gdLst/>
            <a:ahLst/>
            <a:cxnLst/>
            <a:rect l="l" t="t" r="r" b="b"/>
            <a:pathLst>
              <a:path w="6458232" h="6858001">
                <a:moveTo>
                  <a:pt x="2209000" y="0"/>
                </a:moveTo>
                <a:lnTo>
                  <a:pt x="6458232" y="0"/>
                </a:lnTo>
                <a:lnTo>
                  <a:pt x="6458232" y="6858001"/>
                </a:lnTo>
                <a:lnTo>
                  <a:pt x="651045" y="6858001"/>
                </a:lnTo>
                <a:lnTo>
                  <a:pt x="635146" y="6830200"/>
                </a:lnTo>
                <a:cubicBezTo>
                  <a:pt x="230085" y="6080469"/>
                  <a:pt x="0" y="5221296"/>
                  <a:pt x="0" y="4308089"/>
                </a:cubicBezTo>
                <a:cubicBezTo>
                  <a:pt x="0" y="2572997"/>
                  <a:pt x="830606" y="1032965"/>
                  <a:pt x="2113832" y="68046"/>
                </a:cubicBezTo>
                <a:close/>
              </a:path>
            </a:pathLst>
          </a:cu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DAF9E08D-5D2C-5D00-5CDE-F0895355CF25}"/>
              </a:ext>
            </a:extLst>
          </p:cNvPr>
          <p:cNvSpPr txBox="1"/>
          <p:nvPr/>
        </p:nvSpPr>
        <p:spPr>
          <a:xfrm>
            <a:off x="700903" y="811537"/>
            <a:ext cx="10788629" cy="5230368"/>
          </a:xfrm>
          <a:prstGeom prst="rect">
            <a:avLst/>
          </a:prstGeom>
        </p:spPr>
        <p:txBody>
          <a:bodyPr rot="0" spcFirstLastPara="0" vert="horz" lIns="91440" tIns="45720" rIns="91440" bIns="45720" numCol="1" spcCol="0" rtlCol="0" fromWordArt="0" anchor="ctr"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Aft>
                <a:spcPts val="600"/>
              </a:spcAft>
            </a:pPr>
            <a:r>
              <a:rPr lang="en-US" dirty="0">
                <a:solidFill>
                  <a:schemeClr val="accent1">
                    <a:lumMod val="50000"/>
                  </a:schemeClr>
                </a:solidFill>
                <a:latin typeface="Open Sans"/>
                <a:ea typeface="Open Sans"/>
                <a:cs typeface="Open Sans"/>
              </a:rPr>
              <a:t>Thank you for your interest in engaging with this REDI  resource.​</a:t>
            </a:r>
            <a:endParaRPr lang="en-US">
              <a:solidFill>
                <a:schemeClr val="accent1">
                  <a:lumMod val="50000"/>
                </a:schemeClr>
              </a:solidFill>
              <a:ea typeface="Calibri" panose="020F0502020204030204"/>
              <a:cs typeface="Calibri" panose="020F0502020204030204"/>
            </a:endParaRPr>
          </a:p>
          <a:p>
            <a:pPr>
              <a:lnSpc>
                <a:spcPct val="90000"/>
              </a:lnSpc>
              <a:spcAft>
                <a:spcPts val="600"/>
              </a:spcAft>
            </a:pPr>
            <a:endParaRPr lang="en-US" dirty="0">
              <a:solidFill>
                <a:schemeClr val="accent1">
                  <a:lumMod val="50000"/>
                </a:schemeClr>
              </a:solidFill>
              <a:latin typeface="Open Sans"/>
              <a:ea typeface="Open Sans"/>
              <a:cs typeface="Open Sans"/>
            </a:endParaRPr>
          </a:p>
          <a:p>
            <a:pPr>
              <a:lnSpc>
                <a:spcPct val="90000"/>
              </a:lnSpc>
              <a:spcAft>
                <a:spcPts val="600"/>
              </a:spcAft>
            </a:pPr>
            <a:r>
              <a:rPr lang="en-US" dirty="0">
                <a:solidFill>
                  <a:schemeClr val="accent1">
                    <a:lumMod val="50000"/>
                  </a:schemeClr>
                </a:solidFill>
                <a:highlight>
                  <a:srgbClr val="FFFF00"/>
                </a:highlight>
                <a:latin typeface="Open Sans"/>
                <a:ea typeface="Open Sans"/>
                <a:cs typeface="Open Sans"/>
              </a:rPr>
              <a:t>If you decide to use this resource, could you please fill out </a:t>
            </a:r>
            <a:r>
              <a:rPr lang="en-US" dirty="0">
                <a:solidFill>
                  <a:schemeClr val="accent1">
                    <a:lumMod val="50000"/>
                  </a:schemeClr>
                </a:solidFill>
                <a:highlight>
                  <a:srgbClr val="FFFF00"/>
                </a:highlight>
                <a:latin typeface="Open Sans"/>
                <a:ea typeface="Open Sans"/>
                <a:cs typeface="Open Sans"/>
                <a:hlinkClick r:id="rId2">
                  <a:extLst>
                    <a:ext uri="{A12FA001-AC4F-418D-AE19-62706E023703}">
                      <ahyp:hlinkClr xmlns:ahyp="http://schemas.microsoft.com/office/drawing/2018/hyperlinkcolor" val="tx"/>
                    </a:ext>
                  </a:extLst>
                </a:hlinkClick>
              </a:rPr>
              <a:t>this form</a:t>
            </a:r>
            <a:r>
              <a:rPr lang="en-US" dirty="0">
                <a:solidFill>
                  <a:schemeClr val="accent1">
                    <a:lumMod val="50000"/>
                  </a:schemeClr>
                </a:solidFill>
                <a:highlight>
                  <a:srgbClr val="FFFF00"/>
                </a:highlight>
                <a:latin typeface="Open Sans"/>
                <a:ea typeface="Open Sans"/>
                <a:cs typeface="Open Sans"/>
              </a:rPr>
              <a:t>?​</a:t>
            </a:r>
          </a:p>
          <a:p>
            <a:pPr>
              <a:lnSpc>
                <a:spcPct val="90000"/>
              </a:lnSpc>
              <a:spcAft>
                <a:spcPts val="600"/>
              </a:spcAft>
            </a:pPr>
            <a:r>
              <a:rPr lang="en-US" dirty="0">
                <a:solidFill>
                  <a:schemeClr val="accent1">
                    <a:lumMod val="50000"/>
                  </a:schemeClr>
                </a:solidFill>
                <a:latin typeface="Open Sans"/>
                <a:ea typeface="Open Sans"/>
                <a:cs typeface="Open Sans"/>
              </a:rPr>
              <a:t>(https://redi.med.ubc.ca/resourcefeedback)​</a:t>
            </a:r>
          </a:p>
          <a:p>
            <a:pPr>
              <a:lnSpc>
                <a:spcPct val="90000"/>
              </a:lnSpc>
              <a:spcAft>
                <a:spcPts val="600"/>
              </a:spcAft>
            </a:pPr>
            <a:endParaRPr lang="en-US" dirty="0">
              <a:solidFill>
                <a:schemeClr val="accent1">
                  <a:lumMod val="50000"/>
                </a:schemeClr>
              </a:solidFill>
              <a:latin typeface="Open Sans"/>
              <a:ea typeface="Open Sans"/>
              <a:cs typeface="Open Sans"/>
            </a:endParaRPr>
          </a:p>
          <a:p>
            <a:pPr>
              <a:lnSpc>
                <a:spcPct val="90000"/>
              </a:lnSpc>
              <a:spcAft>
                <a:spcPts val="600"/>
              </a:spcAft>
            </a:pPr>
            <a:r>
              <a:rPr lang="en-US" dirty="0">
                <a:solidFill>
                  <a:schemeClr val="accent1">
                    <a:lumMod val="50000"/>
                  </a:schemeClr>
                </a:solidFill>
                <a:latin typeface="Open Sans"/>
                <a:ea typeface="Open Sans"/>
                <a:cs typeface="Open Sans"/>
              </a:rPr>
              <a:t>Let us know what unit at UBC you are from and any feedback you may have. This will help us understand how our resources are being used and ensure that we are meeting the needs of the community. ​</a:t>
            </a:r>
          </a:p>
          <a:p>
            <a:pPr>
              <a:lnSpc>
                <a:spcPct val="90000"/>
              </a:lnSpc>
              <a:spcAft>
                <a:spcPts val="600"/>
              </a:spcAft>
            </a:pPr>
            <a:endParaRPr lang="en-US" dirty="0">
              <a:solidFill>
                <a:schemeClr val="accent1">
                  <a:lumMod val="50000"/>
                </a:schemeClr>
              </a:solidFill>
              <a:latin typeface="Open Sans"/>
              <a:ea typeface="Open Sans"/>
              <a:cs typeface="Open Sans"/>
            </a:endParaRPr>
          </a:p>
          <a:p>
            <a:pPr>
              <a:lnSpc>
                <a:spcPct val="90000"/>
              </a:lnSpc>
              <a:spcAft>
                <a:spcPts val="600"/>
              </a:spcAft>
            </a:pPr>
            <a:r>
              <a:rPr lang="en-US" dirty="0">
                <a:solidFill>
                  <a:schemeClr val="accent1">
                    <a:lumMod val="50000"/>
                  </a:schemeClr>
                </a:solidFill>
                <a:latin typeface="Open Sans"/>
                <a:ea typeface="Open Sans"/>
                <a:cs typeface="Open Sans"/>
              </a:rPr>
              <a:t>If there are other similar types resources you would like to see, please let us know in the form, too. ​</a:t>
            </a:r>
          </a:p>
          <a:p>
            <a:pPr>
              <a:lnSpc>
                <a:spcPct val="90000"/>
              </a:lnSpc>
              <a:spcAft>
                <a:spcPts val="600"/>
              </a:spcAft>
            </a:pPr>
            <a:endParaRPr lang="en-US" dirty="0">
              <a:solidFill>
                <a:schemeClr val="accent1">
                  <a:lumMod val="50000"/>
                </a:schemeClr>
              </a:solidFill>
              <a:latin typeface="Open Sans"/>
              <a:ea typeface="Open Sans"/>
              <a:cs typeface="Open Sans"/>
            </a:endParaRPr>
          </a:p>
          <a:p>
            <a:pPr>
              <a:lnSpc>
                <a:spcPct val="90000"/>
              </a:lnSpc>
              <a:spcAft>
                <a:spcPts val="600"/>
              </a:spcAft>
            </a:pPr>
            <a:r>
              <a:rPr lang="en-US" dirty="0">
                <a:solidFill>
                  <a:schemeClr val="accent1">
                    <a:lumMod val="50000"/>
                  </a:schemeClr>
                </a:solidFill>
                <a:latin typeface="Open Sans"/>
                <a:ea typeface="Open Sans"/>
                <a:cs typeface="Open Sans"/>
              </a:rPr>
              <a:t>Thanks, ​</a:t>
            </a:r>
          </a:p>
          <a:p>
            <a:pPr>
              <a:lnSpc>
                <a:spcPct val="90000"/>
              </a:lnSpc>
              <a:spcAft>
                <a:spcPts val="600"/>
              </a:spcAft>
            </a:pPr>
            <a:r>
              <a:rPr lang="en-US" dirty="0">
                <a:solidFill>
                  <a:schemeClr val="accent1">
                    <a:lumMod val="50000"/>
                  </a:schemeClr>
                </a:solidFill>
                <a:latin typeface="Open Sans"/>
                <a:ea typeface="Open Sans"/>
                <a:cs typeface="Open Sans"/>
              </a:rPr>
              <a:t>REDI Team</a:t>
            </a:r>
          </a:p>
        </p:txBody>
      </p:sp>
    </p:spTree>
    <p:extLst>
      <p:ext uri="{BB962C8B-B14F-4D97-AF65-F5344CB8AC3E}">
        <p14:creationId xmlns:p14="http://schemas.microsoft.com/office/powerpoint/2010/main" val="67570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8E17E-F229-6F1D-BCCB-C7E0ACE160EB}"/>
              </a:ext>
            </a:extLst>
          </p:cNvPr>
          <p:cNvSpPr>
            <a:spLocks noGrp="1"/>
          </p:cNvSpPr>
          <p:nvPr>
            <p:ph type="title"/>
          </p:nvPr>
        </p:nvSpPr>
        <p:spPr/>
        <p:txBody>
          <a:bodyPr/>
          <a:lstStyle/>
          <a:p>
            <a:r>
              <a:rPr lang="en-US">
                <a:solidFill>
                  <a:srgbClr val="002060"/>
                </a:solidFill>
                <a:latin typeface="Whitney Bold"/>
                <a:cs typeface="Calibri Light"/>
              </a:rPr>
              <a:t>Link to Diversity, Equity, and Inclusion</a:t>
            </a:r>
            <a:endParaRPr lang="en-US">
              <a:solidFill>
                <a:srgbClr val="002060"/>
              </a:solidFill>
              <a:latin typeface="Whitney Bold"/>
            </a:endParaRPr>
          </a:p>
        </p:txBody>
      </p:sp>
      <p:sp>
        <p:nvSpPr>
          <p:cNvPr id="3" name="Content Placeholder 2">
            <a:extLst>
              <a:ext uri="{FF2B5EF4-FFF2-40B4-BE49-F238E27FC236}">
                <a16:creationId xmlns:a16="http://schemas.microsoft.com/office/drawing/2014/main" id="{EFDB36FB-9CCA-484D-6E56-516A3CD6F4B8}"/>
              </a:ext>
            </a:extLst>
          </p:cNvPr>
          <p:cNvSpPr>
            <a:spLocks noGrp="1"/>
          </p:cNvSpPr>
          <p:nvPr>
            <p:ph idx="1"/>
          </p:nvPr>
        </p:nvSpPr>
        <p:spPr>
          <a:xfrm>
            <a:off x="838200" y="1454564"/>
            <a:ext cx="10515600" cy="4593242"/>
          </a:xfrm>
        </p:spPr>
        <p:txBody>
          <a:bodyPr vert="horz" lIns="91440" tIns="45720" rIns="91440" bIns="45720" rtlCol="0" anchor="t">
            <a:normAutofit fontScale="92500" lnSpcReduction="20000"/>
          </a:bodyPr>
          <a:lstStyle/>
          <a:p>
            <a:r>
              <a:rPr lang="en-US" dirty="0">
                <a:solidFill>
                  <a:srgbClr val="002060"/>
                </a:solidFill>
                <a:latin typeface="Whitney Bold"/>
                <a:cs typeface="Calibri"/>
              </a:rPr>
              <a:t>The goal of this activity is to help team members get to know each other better and to create an opportunity for conversations about how the team or leader can create changes in practices to foster greater social connection.</a:t>
            </a:r>
          </a:p>
          <a:p>
            <a:r>
              <a:rPr lang="en-US" dirty="0">
                <a:solidFill>
                  <a:srgbClr val="002060"/>
                </a:solidFill>
                <a:latin typeface="Whitney Bold"/>
                <a:cs typeface="Calibri"/>
              </a:rPr>
              <a:t>Each day, we choose the parts of ourselves we express or suppress based on context. Each of us has a version of ourselves that we bring to work/the learning environment. For some, it is "safer" to bring more of themselves to these spaces than it is for others. </a:t>
            </a:r>
          </a:p>
          <a:p>
            <a:r>
              <a:rPr lang="en-US" dirty="0">
                <a:solidFill>
                  <a:srgbClr val="002060"/>
                </a:solidFill>
                <a:latin typeface="Whitney Bold"/>
                <a:cs typeface="Calibri"/>
              </a:rPr>
              <a:t>This activity invites participants to share a part of themselves </a:t>
            </a:r>
            <a:r>
              <a:rPr lang="en-US" b="1" dirty="0">
                <a:solidFill>
                  <a:srgbClr val="002060"/>
                </a:solidFill>
                <a:latin typeface="Whitney Bold"/>
                <a:cs typeface="Calibri"/>
              </a:rPr>
              <a:t>(to the extent that they are comfortable)</a:t>
            </a:r>
            <a:r>
              <a:rPr lang="en-US" dirty="0">
                <a:solidFill>
                  <a:srgbClr val="002060"/>
                </a:solidFill>
                <a:latin typeface="Whitney Bold"/>
                <a:cs typeface="Calibri"/>
              </a:rPr>
              <a:t> with their colleagues that they might not normally share.</a:t>
            </a:r>
          </a:p>
          <a:p>
            <a:r>
              <a:rPr lang="en-US" dirty="0">
                <a:solidFill>
                  <a:srgbClr val="002060"/>
                </a:solidFill>
                <a:latin typeface="Whitney Bold"/>
                <a:cs typeface="Calibri"/>
              </a:rPr>
              <a:t>By everyone sharing a new part of themselves with the group, we all gain a better understanding of each other and the diversity within the group while also creating greater group cohesion.</a:t>
            </a:r>
            <a:endParaRPr lang="en-US" dirty="0"/>
          </a:p>
          <a:p>
            <a:pPr marL="0" indent="0">
              <a:buNone/>
            </a:pPr>
            <a:endParaRPr lang="en-US">
              <a:solidFill>
                <a:srgbClr val="002060"/>
              </a:solidFill>
              <a:latin typeface="Whitney Bold"/>
              <a:cs typeface="Calibri"/>
            </a:endParaRPr>
          </a:p>
        </p:txBody>
      </p:sp>
    </p:spTree>
    <p:extLst>
      <p:ext uri="{BB962C8B-B14F-4D97-AF65-F5344CB8AC3E}">
        <p14:creationId xmlns:p14="http://schemas.microsoft.com/office/powerpoint/2010/main" val="3599579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A2023-0C9C-D762-D559-57EF4F376B5B}"/>
              </a:ext>
            </a:extLst>
          </p:cNvPr>
          <p:cNvSpPr>
            <a:spLocks noGrp="1"/>
          </p:cNvSpPr>
          <p:nvPr>
            <p:ph type="title"/>
          </p:nvPr>
        </p:nvSpPr>
        <p:spPr>
          <a:xfrm>
            <a:off x="832005" y="80149"/>
            <a:ext cx="10515600" cy="1325563"/>
          </a:xfrm>
        </p:spPr>
        <p:txBody>
          <a:bodyPr/>
          <a:lstStyle/>
          <a:p>
            <a:r>
              <a:rPr lang="en-US">
                <a:solidFill>
                  <a:schemeClr val="accent1">
                    <a:lumMod val="50000"/>
                  </a:schemeClr>
                </a:solidFill>
                <a:latin typeface="Whitney Bold"/>
                <a:cs typeface="Aharoni"/>
              </a:rPr>
              <a:t>Instructions</a:t>
            </a:r>
            <a:endParaRPr lang="en-US">
              <a:solidFill>
                <a:schemeClr val="accent1">
                  <a:lumMod val="50000"/>
                </a:schemeClr>
              </a:solidFill>
              <a:latin typeface="Whitney Bold"/>
            </a:endParaRPr>
          </a:p>
        </p:txBody>
      </p:sp>
      <p:sp>
        <p:nvSpPr>
          <p:cNvPr id="3" name="Content Placeholder 2">
            <a:extLst>
              <a:ext uri="{FF2B5EF4-FFF2-40B4-BE49-F238E27FC236}">
                <a16:creationId xmlns:a16="http://schemas.microsoft.com/office/drawing/2014/main" id="{4EF5C581-7BEB-AA0A-0226-CA2CEFA00AEC}"/>
              </a:ext>
            </a:extLst>
          </p:cNvPr>
          <p:cNvSpPr>
            <a:spLocks noGrp="1"/>
          </p:cNvSpPr>
          <p:nvPr>
            <p:ph idx="1"/>
          </p:nvPr>
        </p:nvSpPr>
        <p:spPr>
          <a:xfrm>
            <a:off x="838200" y="1146523"/>
            <a:ext cx="10503505" cy="5569889"/>
          </a:xfrm>
        </p:spPr>
        <p:txBody>
          <a:bodyPr vert="horz" lIns="91440" tIns="45720" rIns="91440" bIns="45720" rtlCol="0" anchor="t">
            <a:noAutofit/>
          </a:bodyPr>
          <a:lstStyle/>
          <a:p>
            <a:r>
              <a:rPr lang="en-US" sz="1800">
                <a:solidFill>
                  <a:schemeClr val="accent1">
                    <a:lumMod val="50000"/>
                  </a:schemeClr>
                </a:solidFill>
                <a:latin typeface="Whitney Bold"/>
              </a:rPr>
              <a:t>This activity can be done with a group of any size. Group members will complete the activity and then share their creations. </a:t>
            </a:r>
          </a:p>
          <a:p>
            <a:r>
              <a:rPr lang="en-US" sz="1800">
                <a:solidFill>
                  <a:schemeClr val="accent1">
                    <a:lumMod val="50000"/>
                  </a:schemeClr>
                </a:solidFill>
                <a:latin typeface="Whitney Bold"/>
              </a:rPr>
              <a:t>On the next slide is a simple image of a square, aka "the box."</a:t>
            </a:r>
          </a:p>
          <a:p>
            <a:r>
              <a:rPr lang="en-US" sz="1800">
                <a:solidFill>
                  <a:schemeClr val="accent1">
                    <a:lumMod val="50000"/>
                  </a:schemeClr>
                </a:solidFill>
                <a:latin typeface="Whitney Bold"/>
              </a:rPr>
              <a:t>Distribute the image to participants</a:t>
            </a:r>
          </a:p>
          <a:p>
            <a:pPr lvl="1"/>
            <a:r>
              <a:rPr lang="en-US" sz="1800">
                <a:solidFill>
                  <a:schemeClr val="accent1">
                    <a:lumMod val="50000"/>
                  </a:schemeClr>
                </a:solidFill>
                <a:latin typeface="Whitney Bold"/>
              </a:rPr>
              <a:t>Virtual option- just have them make the image on their own using pen/paper at home. It is intentionally simple to allow for flexibility. </a:t>
            </a:r>
          </a:p>
          <a:p>
            <a:r>
              <a:rPr lang="en-US" sz="1800">
                <a:solidFill>
                  <a:schemeClr val="accent1">
                    <a:lumMod val="50000"/>
                  </a:schemeClr>
                </a:solidFill>
                <a:latin typeface="Whitney Bold"/>
              </a:rPr>
              <a:t>Tell participants to use the image to write information about themselves from two perspectives:</a:t>
            </a:r>
          </a:p>
          <a:p>
            <a:pPr lvl="1"/>
            <a:r>
              <a:rPr lang="en-US" sz="1800" b="1">
                <a:solidFill>
                  <a:schemeClr val="accent1">
                    <a:lumMod val="50000"/>
                  </a:schemeClr>
                </a:solidFill>
                <a:latin typeface="Whitney Bold"/>
              </a:rPr>
              <a:t>Outside the box=information about me that people can "see."</a:t>
            </a:r>
          </a:p>
          <a:p>
            <a:pPr lvl="1"/>
            <a:r>
              <a:rPr lang="en-US" sz="1800" b="1">
                <a:solidFill>
                  <a:schemeClr val="accent1">
                    <a:lumMod val="50000"/>
                  </a:schemeClr>
                </a:solidFill>
                <a:latin typeface="Whitney Bold"/>
              </a:rPr>
              <a:t>Inside the box=information about me that people cannot see.</a:t>
            </a:r>
          </a:p>
          <a:p>
            <a:pPr lvl="1"/>
            <a:r>
              <a:rPr lang="en-US" sz="1800">
                <a:solidFill>
                  <a:schemeClr val="accent1">
                    <a:lumMod val="50000"/>
                  </a:schemeClr>
                </a:solidFill>
                <a:latin typeface="Whitney Bold"/>
              </a:rPr>
              <a:t>Creativity is encouraged (feel free to draw instead of write, for example), but not required</a:t>
            </a:r>
          </a:p>
          <a:p>
            <a:pPr lvl="1"/>
            <a:r>
              <a:rPr lang="en-US" sz="1800">
                <a:solidFill>
                  <a:schemeClr val="accent1">
                    <a:lumMod val="50000"/>
                  </a:schemeClr>
                </a:solidFill>
                <a:latin typeface="Whitney Bold"/>
                <a:cs typeface="Arial"/>
              </a:rPr>
              <a:t>While this section asks for more vulnerability, participants should not feel pressured to share anything they're not comfortable sharing that might be too "hot" at this moment. Take care of yourself as you engage in this activity.</a:t>
            </a:r>
            <a:endParaRPr lang="en-US" sz="1800">
              <a:solidFill>
                <a:schemeClr val="accent1">
                  <a:lumMod val="50000"/>
                </a:schemeClr>
              </a:solidFill>
              <a:latin typeface="Whitney Bold"/>
              <a:cs typeface="Calibri"/>
            </a:endParaRPr>
          </a:p>
          <a:p>
            <a:r>
              <a:rPr lang="en-US" sz="1800">
                <a:solidFill>
                  <a:schemeClr val="accent1">
                    <a:lumMod val="50000"/>
                  </a:schemeClr>
                </a:solidFill>
                <a:latin typeface="Whitney Bold"/>
              </a:rPr>
              <a:t>Have participants share their images with the group.</a:t>
            </a:r>
          </a:p>
          <a:p>
            <a:r>
              <a:rPr lang="en-US" sz="1800">
                <a:solidFill>
                  <a:schemeClr val="accent1">
                    <a:lumMod val="50000"/>
                  </a:schemeClr>
                </a:solidFill>
                <a:latin typeface="Whitney Bold"/>
              </a:rPr>
              <a:t>Discuss the Debrief questions in small groups or pairs</a:t>
            </a:r>
          </a:p>
          <a:p>
            <a:endParaRPr lang="en-US" sz="2000">
              <a:solidFill>
                <a:schemeClr val="accent1">
                  <a:lumMod val="50000"/>
                </a:schemeClr>
              </a:solidFill>
              <a:latin typeface="Whitney Bold"/>
            </a:endParaRPr>
          </a:p>
        </p:txBody>
      </p:sp>
    </p:spTree>
    <p:extLst>
      <p:ext uri="{BB962C8B-B14F-4D97-AF65-F5344CB8AC3E}">
        <p14:creationId xmlns:p14="http://schemas.microsoft.com/office/powerpoint/2010/main" val="407297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5CBC22-966C-685F-41C6-011D7270CF8F}"/>
              </a:ext>
            </a:extLst>
          </p:cNvPr>
          <p:cNvSpPr/>
          <p:nvPr/>
        </p:nvSpPr>
        <p:spPr>
          <a:xfrm>
            <a:off x="3840357" y="1025911"/>
            <a:ext cx="5084694" cy="4823801"/>
          </a:xfrm>
          <a:prstGeom prst="rect">
            <a:avLst/>
          </a:prstGeom>
          <a:solidFill>
            <a:schemeClr val="bg1"/>
          </a:solidFill>
          <a:ln w="28575">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a:solidFill>
                  <a:schemeClr val="accent1">
                    <a:lumMod val="50000"/>
                  </a:schemeClr>
                </a:solidFill>
                <a:latin typeface="Whitney Bold"/>
                <a:cs typeface="Calibri"/>
              </a:rPr>
              <a:t>(Information about me that people cannot see)</a:t>
            </a:r>
            <a:endParaRPr lang="en-US">
              <a:solidFill>
                <a:schemeClr val="accent1">
                  <a:lumMod val="50000"/>
                </a:schemeClr>
              </a:solidFill>
              <a:cs typeface="Calibri"/>
            </a:endParaRPr>
          </a:p>
          <a:p>
            <a:pPr algn="ctr"/>
            <a:endParaRPr lang="en-US">
              <a:solidFill>
                <a:schemeClr val="accent1">
                  <a:lumMod val="50000"/>
                </a:schemeClr>
              </a:solidFill>
              <a:latin typeface="Arial"/>
              <a:cs typeface="Arial"/>
            </a:endParaRPr>
          </a:p>
          <a:p>
            <a:pPr marL="285750" indent="-285750">
              <a:buFont typeface="Arial"/>
              <a:buChar char="•"/>
            </a:pPr>
            <a:r>
              <a:rPr lang="en-US">
                <a:solidFill>
                  <a:schemeClr val="accent1">
                    <a:lumMod val="50000"/>
                  </a:schemeClr>
                </a:solidFill>
                <a:latin typeface="Whitney Bold"/>
                <a:cs typeface="Arial"/>
              </a:rPr>
              <a:t>Examples: A major influence on my choice to go into medicine is a mission trip I took in high school; I really like fountain pens and I collect them and  go to conventions; In college, I was in an amateur boxing league but now I am a pacifist; I have cultivated a deep meditation practice and look forward to an upcoming retreat;</a:t>
            </a:r>
            <a:endParaRPr lang="en-US">
              <a:solidFill>
                <a:schemeClr val="accent1">
                  <a:lumMod val="50000"/>
                </a:schemeClr>
              </a:solidFill>
              <a:latin typeface="Whitney Bold"/>
              <a:cs typeface="Calibri"/>
            </a:endParaRPr>
          </a:p>
          <a:p>
            <a:pPr marL="285750" indent="-285750">
              <a:buFont typeface="Arial"/>
              <a:buChar char="•"/>
            </a:pPr>
            <a:endParaRPr lang="en-US">
              <a:solidFill>
                <a:schemeClr val="accent1">
                  <a:lumMod val="50000"/>
                </a:schemeClr>
              </a:solidFill>
              <a:latin typeface="Whitney Bold"/>
              <a:cs typeface="Arial"/>
            </a:endParaRPr>
          </a:p>
          <a:p>
            <a:pPr marL="285750" indent="-285750">
              <a:buFont typeface="Arial"/>
              <a:buChar char="•"/>
            </a:pPr>
            <a:r>
              <a:rPr lang="en-US">
                <a:solidFill>
                  <a:schemeClr val="accent1">
                    <a:lumMod val="50000"/>
                  </a:schemeClr>
                </a:solidFill>
                <a:latin typeface="Whitney Bold"/>
                <a:cs typeface="Arial"/>
              </a:rPr>
              <a:t>(The idea of this section is to convey "this is something that is very much a part of me, but you probably don't even know it.")</a:t>
            </a:r>
            <a:endParaRPr lang="en-US">
              <a:solidFill>
                <a:schemeClr val="accent1">
                  <a:lumMod val="50000"/>
                </a:schemeClr>
              </a:solidFill>
              <a:latin typeface="Whitney Bold"/>
              <a:cs typeface="Calibri"/>
            </a:endParaRPr>
          </a:p>
          <a:p>
            <a:pPr marL="285750" indent="-285750">
              <a:buFont typeface="Arial"/>
              <a:buChar char="•"/>
            </a:pPr>
            <a:endParaRPr lang="en-US">
              <a:solidFill>
                <a:schemeClr val="accent1">
                  <a:lumMod val="50000"/>
                </a:schemeClr>
              </a:solidFill>
              <a:latin typeface="Whitney Bold"/>
              <a:cs typeface="Calibri"/>
            </a:endParaRPr>
          </a:p>
        </p:txBody>
      </p:sp>
      <p:sp>
        <p:nvSpPr>
          <p:cNvPr id="5" name="TextBox 4">
            <a:extLst>
              <a:ext uri="{FF2B5EF4-FFF2-40B4-BE49-F238E27FC236}">
                <a16:creationId xmlns:a16="http://schemas.microsoft.com/office/drawing/2014/main" id="{3D8C8B71-B270-E37F-1E87-150BE4727951}"/>
              </a:ext>
            </a:extLst>
          </p:cNvPr>
          <p:cNvSpPr txBox="1"/>
          <p:nvPr/>
        </p:nvSpPr>
        <p:spPr>
          <a:xfrm>
            <a:off x="265770" y="173462"/>
            <a:ext cx="2810107" cy="45971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chemeClr val="accent1">
                    <a:lumMod val="50000"/>
                  </a:schemeClr>
                </a:solidFill>
                <a:latin typeface="Whitney Bold"/>
                <a:cs typeface="Calibri"/>
              </a:rPr>
              <a:t>(Information about me that people can see)</a:t>
            </a:r>
            <a:endParaRPr lang="en-US">
              <a:solidFill>
                <a:schemeClr val="accent1">
                  <a:lumMod val="50000"/>
                </a:schemeClr>
              </a:solidFill>
              <a:latin typeface="Calibri" panose="020F0502020204030204"/>
              <a:cs typeface="Calibri"/>
            </a:endParaRPr>
          </a:p>
          <a:p>
            <a:pPr algn="ctr"/>
            <a:endParaRPr lang="en-US">
              <a:solidFill>
                <a:schemeClr val="accent1">
                  <a:lumMod val="50000"/>
                </a:schemeClr>
              </a:solidFill>
              <a:latin typeface="Whitney Bold"/>
              <a:cs typeface="Calibri"/>
            </a:endParaRPr>
          </a:p>
          <a:p>
            <a:pPr algn="ctr"/>
            <a:endParaRPr lang="en-US">
              <a:solidFill>
                <a:schemeClr val="accent1">
                  <a:lumMod val="50000"/>
                </a:schemeClr>
              </a:solidFill>
              <a:latin typeface="Whitney Bold"/>
              <a:cs typeface="Calibri"/>
            </a:endParaRPr>
          </a:p>
          <a:p>
            <a:pPr algn="ctr"/>
            <a:endParaRPr lang="en-US">
              <a:solidFill>
                <a:schemeClr val="accent1">
                  <a:lumMod val="50000"/>
                </a:schemeClr>
              </a:solidFill>
              <a:latin typeface="Whitney Bold"/>
              <a:cs typeface="Calibri"/>
            </a:endParaRPr>
          </a:p>
          <a:p>
            <a:pPr marL="742950" lvl="1" indent="-285750">
              <a:lnSpc>
                <a:spcPct val="90000"/>
              </a:lnSpc>
              <a:spcBef>
                <a:spcPts val="500"/>
              </a:spcBef>
              <a:buFont typeface="Arial"/>
              <a:buChar char="•"/>
            </a:pPr>
            <a:r>
              <a:rPr lang="en-US">
                <a:solidFill>
                  <a:schemeClr val="accent1">
                    <a:lumMod val="50000"/>
                  </a:schemeClr>
                </a:solidFill>
                <a:latin typeface="Whitney Bold"/>
                <a:cs typeface="Arial"/>
              </a:rPr>
              <a:t>Examples: I am of Chinese heritage, I like to play rugby, I have a dog named Rover, I enjoy camping...</a:t>
            </a:r>
            <a:endParaRPr lang="en-US">
              <a:solidFill>
                <a:schemeClr val="accent1">
                  <a:lumMod val="50000"/>
                </a:schemeClr>
              </a:solidFill>
              <a:latin typeface="Whitney Bold"/>
              <a:cs typeface="Calibri"/>
            </a:endParaRPr>
          </a:p>
          <a:p>
            <a:pPr marL="742950" lvl="1" indent="-285750">
              <a:lnSpc>
                <a:spcPct val="90000"/>
              </a:lnSpc>
              <a:spcBef>
                <a:spcPts val="500"/>
              </a:spcBef>
              <a:buFont typeface="Arial"/>
              <a:buChar char="•"/>
            </a:pPr>
            <a:r>
              <a:rPr lang="en-US">
                <a:solidFill>
                  <a:schemeClr val="accent1">
                    <a:lumMod val="50000"/>
                  </a:schemeClr>
                </a:solidFill>
                <a:latin typeface="Whitney Bold"/>
                <a:cs typeface="Arial"/>
              </a:rPr>
              <a:t>(The idea of this section is to convey "this is the me that I bring into work/the learning environment."</a:t>
            </a:r>
            <a:r>
              <a:rPr lang="en-US">
                <a:solidFill>
                  <a:schemeClr val="accent1">
                    <a:lumMod val="50000"/>
                  </a:schemeClr>
                </a:solidFill>
                <a:latin typeface="Whitney Bold"/>
                <a:cs typeface="Calibri"/>
              </a:rPr>
              <a:t>)</a:t>
            </a:r>
          </a:p>
        </p:txBody>
      </p:sp>
    </p:spTree>
    <p:extLst>
      <p:ext uri="{BB962C8B-B14F-4D97-AF65-F5344CB8AC3E}">
        <p14:creationId xmlns:p14="http://schemas.microsoft.com/office/powerpoint/2010/main" val="2973424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5CBC22-966C-685F-41C6-011D7270CF8F}"/>
              </a:ext>
            </a:extLst>
          </p:cNvPr>
          <p:cNvSpPr/>
          <p:nvPr/>
        </p:nvSpPr>
        <p:spPr>
          <a:xfrm>
            <a:off x="3840357" y="1025911"/>
            <a:ext cx="5084694" cy="4823801"/>
          </a:xfrm>
          <a:prstGeom prst="rect">
            <a:avLst/>
          </a:prstGeom>
          <a:solidFill>
            <a:schemeClr val="bg1"/>
          </a:solidFill>
          <a:ln w="28575">
            <a:solidFill>
              <a:schemeClr val="accent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1">
                <a:solidFill>
                  <a:schemeClr val="accent1">
                    <a:lumMod val="50000"/>
                  </a:schemeClr>
                </a:solidFill>
                <a:latin typeface="Whitney Bold"/>
                <a:cs typeface="Calibri"/>
              </a:rPr>
              <a:t>(Information about me that people cannot see)</a:t>
            </a:r>
            <a:endParaRPr lang="en-US">
              <a:solidFill>
                <a:schemeClr val="accent1">
                  <a:lumMod val="50000"/>
                </a:schemeClr>
              </a:solidFill>
              <a:cs typeface="Calibri"/>
            </a:endParaRPr>
          </a:p>
          <a:p>
            <a:pPr algn="ctr"/>
            <a:endParaRPr lang="en-US">
              <a:solidFill>
                <a:schemeClr val="accent1">
                  <a:lumMod val="50000"/>
                </a:schemeClr>
              </a:solidFill>
              <a:cs typeface="Calibri"/>
            </a:endParaRPr>
          </a:p>
        </p:txBody>
      </p:sp>
      <p:sp>
        <p:nvSpPr>
          <p:cNvPr id="5" name="TextBox 4">
            <a:extLst>
              <a:ext uri="{FF2B5EF4-FFF2-40B4-BE49-F238E27FC236}">
                <a16:creationId xmlns:a16="http://schemas.microsoft.com/office/drawing/2014/main" id="{3D8C8B71-B270-E37F-1E87-150BE4727951}"/>
              </a:ext>
            </a:extLst>
          </p:cNvPr>
          <p:cNvSpPr txBox="1"/>
          <p:nvPr/>
        </p:nvSpPr>
        <p:spPr>
          <a:xfrm>
            <a:off x="265770" y="173462"/>
            <a:ext cx="2810107" cy="17907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chemeClr val="accent1">
                    <a:lumMod val="50000"/>
                  </a:schemeClr>
                </a:solidFill>
                <a:latin typeface="Whitney Bold"/>
                <a:cs typeface="Calibri"/>
              </a:rPr>
              <a:t>(Information about me that people can see)</a:t>
            </a:r>
            <a:endParaRPr lang="en-US">
              <a:solidFill>
                <a:schemeClr val="accent1">
                  <a:lumMod val="50000"/>
                </a:schemeClr>
              </a:solidFill>
              <a:latin typeface="Calibri" panose="020F0502020204030204"/>
              <a:cs typeface="Calibri"/>
            </a:endParaRPr>
          </a:p>
          <a:p>
            <a:pPr algn="ctr"/>
            <a:endParaRPr lang="en-US">
              <a:solidFill>
                <a:schemeClr val="accent1">
                  <a:lumMod val="50000"/>
                </a:schemeClr>
              </a:solidFill>
              <a:latin typeface="Whitney Bold"/>
              <a:cs typeface="Calibri"/>
            </a:endParaRPr>
          </a:p>
          <a:p>
            <a:pPr algn="ctr"/>
            <a:endParaRPr lang="en-US">
              <a:solidFill>
                <a:schemeClr val="accent1">
                  <a:lumMod val="50000"/>
                </a:schemeClr>
              </a:solidFill>
              <a:latin typeface="Whitney Bold"/>
              <a:cs typeface="Calibri"/>
            </a:endParaRPr>
          </a:p>
          <a:p>
            <a:pPr algn="ctr"/>
            <a:endParaRPr lang="en-US">
              <a:solidFill>
                <a:schemeClr val="accent1">
                  <a:lumMod val="50000"/>
                </a:schemeClr>
              </a:solidFill>
              <a:latin typeface="Whitney Bold"/>
              <a:cs typeface="Calibri"/>
            </a:endParaRPr>
          </a:p>
          <a:p>
            <a:pPr lvl="1">
              <a:lnSpc>
                <a:spcPct val="90000"/>
              </a:lnSpc>
              <a:spcBef>
                <a:spcPts val="500"/>
              </a:spcBef>
            </a:pPr>
            <a:endParaRPr lang="en-US">
              <a:solidFill>
                <a:schemeClr val="accent1">
                  <a:lumMod val="50000"/>
                </a:schemeClr>
              </a:solidFill>
              <a:latin typeface="Arial"/>
              <a:cs typeface="Arial"/>
            </a:endParaRPr>
          </a:p>
        </p:txBody>
      </p:sp>
    </p:spTree>
    <p:extLst>
      <p:ext uri="{BB962C8B-B14F-4D97-AF65-F5344CB8AC3E}">
        <p14:creationId xmlns:p14="http://schemas.microsoft.com/office/powerpoint/2010/main" val="3552164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95A9A-FDF8-C557-8FF4-0B10CD22F9DE}"/>
              </a:ext>
            </a:extLst>
          </p:cNvPr>
          <p:cNvSpPr>
            <a:spLocks noGrp="1"/>
          </p:cNvSpPr>
          <p:nvPr>
            <p:ph type="title"/>
          </p:nvPr>
        </p:nvSpPr>
        <p:spPr/>
        <p:txBody>
          <a:bodyPr/>
          <a:lstStyle/>
          <a:p>
            <a:r>
              <a:rPr lang="en-US">
                <a:solidFill>
                  <a:srgbClr val="002060"/>
                </a:solidFill>
                <a:latin typeface="Whitney Bold"/>
                <a:cs typeface="Calibri Light"/>
              </a:rPr>
              <a:t>Debrief</a:t>
            </a:r>
            <a:endParaRPr lang="en-US">
              <a:solidFill>
                <a:srgbClr val="002060"/>
              </a:solidFill>
              <a:latin typeface="Whitney Bold"/>
            </a:endParaRPr>
          </a:p>
        </p:txBody>
      </p:sp>
      <p:sp>
        <p:nvSpPr>
          <p:cNvPr id="3" name="Content Placeholder 2">
            <a:extLst>
              <a:ext uri="{FF2B5EF4-FFF2-40B4-BE49-F238E27FC236}">
                <a16:creationId xmlns:a16="http://schemas.microsoft.com/office/drawing/2014/main" id="{1A7B9226-C952-6916-005A-3B1F7A839FB0}"/>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en-US">
                <a:solidFill>
                  <a:srgbClr val="002060"/>
                </a:solidFill>
                <a:latin typeface="Whitney Bold"/>
                <a:cs typeface="Calibri"/>
              </a:rPr>
              <a:t>[if you wish to engage the group with some reflection questions, below are some ideas; optionally, the reflection could be structured as a group discussion, if you feel that is the optimal way to do it ]</a:t>
            </a:r>
            <a:endParaRPr lang="en-US"/>
          </a:p>
          <a:p>
            <a:r>
              <a:rPr lang="en-US">
                <a:solidFill>
                  <a:srgbClr val="002060"/>
                </a:solidFill>
                <a:latin typeface="Whitney Bold"/>
                <a:cs typeface="Calibri"/>
              </a:rPr>
              <a:t>What did you learn about yourself by thinking through this inside/outside lens? How does that make you feel?</a:t>
            </a:r>
          </a:p>
          <a:p>
            <a:r>
              <a:rPr lang="en-US">
                <a:solidFill>
                  <a:srgbClr val="002060"/>
                </a:solidFill>
                <a:latin typeface="Whitney Bold"/>
                <a:cs typeface="Calibri"/>
              </a:rPr>
              <a:t>Thinking about the "inside" aspects of yourself that you identified, why might you have chosen to withhold that aspect of yourself previously?</a:t>
            </a:r>
          </a:p>
          <a:p>
            <a:r>
              <a:rPr lang="en-US">
                <a:solidFill>
                  <a:srgbClr val="002060"/>
                </a:solidFill>
                <a:latin typeface="Whitney Bold"/>
                <a:cs typeface="Calibri"/>
              </a:rPr>
              <a:t>Thinking about the "outside" aspects of yourself that you identified, what is it about them that makes them easier to share in the work environment?</a:t>
            </a:r>
          </a:p>
          <a:p>
            <a:r>
              <a:rPr lang="en-US">
                <a:solidFill>
                  <a:srgbClr val="002060"/>
                </a:solidFill>
                <a:latin typeface="Whitney Bold"/>
                <a:cs typeface="Calibri"/>
              </a:rPr>
              <a:t>Some people have more ability to bring their whole selves to work than others. Why might that be?</a:t>
            </a:r>
          </a:p>
          <a:p>
            <a:r>
              <a:rPr lang="en-US">
                <a:solidFill>
                  <a:srgbClr val="002060"/>
                </a:solidFill>
                <a:latin typeface="Whitney Bold"/>
                <a:cs typeface="Calibri"/>
              </a:rPr>
              <a:t>In terms of having stronger social connections as a group, what kind of group do we want to be?  </a:t>
            </a:r>
          </a:p>
          <a:p>
            <a:r>
              <a:rPr lang="en-US">
                <a:solidFill>
                  <a:srgbClr val="002060"/>
                </a:solidFill>
                <a:latin typeface="Whitney Bold"/>
                <a:cs typeface="Calibri"/>
              </a:rPr>
              <a:t>If it is important to build stronger connections as a group, what can we do to create a work environment where people can bring more of their whole-selves to their workplace?</a:t>
            </a:r>
            <a:endParaRPr lang="en-US"/>
          </a:p>
          <a:p>
            <a:endParaRPr lang="en-US">
              <a:solidFill>
                <a:srgbClr val="002060"/>
              </a:solidFill>
              <a:latin typeface="Whitney Bold"/>
              <a:cs typeface="Calibri"/>
            </a:endParaRPr>
          </a:p>
        </p:txBody>
      </p:sp>
    </p:spTree>
    <p:extLst>
      <p:ext uri="{BB962C8B-B14F-4D97-AF65-F5344CB8AC3E}">
        <p14:creationId xmlns:p14="http://schemas.microsoft.com/office/powerpoint/2010/main" val="37626358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883</Words>
  <Application>Microsoft Macintosh PowerPoint</Application>
  <PresentationFormat>Widescreen</PresentationFormat>
  <Paragraphs>55</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Open Sans</vt:lpstr>
      <vt:lpstr>Whitney Bold</vt:lpstr>
      <vt:lpstr>Office Theme</vt:lpstr>
      <vt:lpstr>REDI Grab n’ Gos: Team Bonding</vt:lpstr>
      <vt:lpstr>PowerPoint Presentation</vt:lpstr>
      <vt:lpstr>Link to Diversity, Equity, and Inclusion</vt:lpstr>
      <vt:lpstr>Instructions</vt:lpstr>
      <vt:lpstr>PowerPoint Presentation</vt:lpstr>
      <vt:lpstr>PowerPoint Presentation</vt:lpstr>
      <vt:lpstr>Debrief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Kostandy, Mary</cp:lastModifiedBy>
  <cp:revision>24</cp:revision>
  <dcterms:created xsi:type="dcterms:W3CDTF">2023-08-15T15:16:45Z</dcterms:created>
  <dcterms:modified xsi:type="dcterms:W3CDTF">2024-02-07T20:54:22Z</dcterms:modified>
</cp:coreProperties>
</file>